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48" r:id="rId5"/>
  </p:sldMasterIdLst>
  <p:notesMasterIdLst>
    <p:notesMasterId r:id="rId16"/>
  </p:notesMasterIdLst>
  <p:handoutMasterIdLst>
    <p:handoutMasterId r:id="rId17"/>
  </p:handoutMasterIdLst>
  <p:sldIdLst>
    <p:sldId id="602" r:id="rId6"/>
    <p:sldId id="803" r:id="rId7"/>
    <p:sldId id="821" r:id="rId8"/>
    <p:sldId id="801" r:id="rId9"/>
    <p:sldId id="817" r:id="rId10"/>
    <p:sldId id="829" r:id="rId11"/>
    <p:sldId id="807" r:id="rId12"/>
    <p:sldId id="824" r:id="rId13"/>
    <p:sldId id="827" r:id="rId14"/>
    <p:sldId id="762" r:id="rId15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568"/>
    <a:srgbClr val="192A44"/>
    <a:srgbClr val="FF1C1F"/>
    <a:srgbClr val="0055A5"/>
    <a:srgbClr val="0A387A"/>
    <a:srgbClr val="FFFFE4"/>
    <a:srgbClr val="FFFFDF"/>
    <a:srgbClr val="FFFEDE"/>
    <a:srgbClr val="FFFCD6"/>
    <a:srgbClr val="F9F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155" autoAdjust="0"/>
    <p:restoredTop sz="86996" autoAdjust="0"/>
  </p:normalViewPr>
  <p:slideViewPr>
    <p:cSldViewPr snapToGrid="0">
      <p:cViewPr>
        <p:scale>
          <a:sx n="100" d="100"/>
          <a:sy n="100" d="100"/>
        </p:scale>
        <p:origin x="-1200" y="504"/>
      </p:cViewPr>
      <p:guideLst>
        <p:guide orient="horz" pos="3955"/>
        <p:guide pos="28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>
      <p:cViewPr>
        <p:scale>
          <a:sx n="110" d="100"/>
          <a:sy n="110" d="100"/>
        </p:scale>
        <p:origin x="-2107" y="979"/>
      </p:cViewPr>
      <p:guideLst>
        <p:guide orient="horz" pos="2949"/>
        <p:guide pos="22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66732" cy="468154"/>
          </a:xfrm>
          <a:prstGeom prst="rect">
            <a:avLst/>
          </a:prstGeom>
        </p:spPr>
        <p:txBody>
          <a:bodyPr vert="horz" lIns="94001" tIns="46997" rIns="94001" bIns="4699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12" y="0"/>
            <a:ext cx="3066732" cy="468154"/>
          </a:xfrm>
          <a:prstGeom prst="rect">
            <a:avLst/>
          </a:prstGeom>
        </p:spPr>
        <p:txBody>
          <a:bodyPr vert="horz" lIns="94001" tIns="46997" rIns="94001" bIns="46997" rtlCol="0"/>
          <a:lstStyle>
            <a:lvl1pPr algn="r">
              <a:defRPr sz="1200"/>
            </a:lvl1pPr>
          </a:lstStyle>
          <a:p>
            <a:fld id="{FC5F91BE-A54C-47DF-84A3-9E512DF2FB33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93299"/>
            <a:ext cx="3066732" cy="468154"/>
          </a:xfrm>
          <a:prstGeom prst="rect">
            <a:avLst/>
          </a:prstGeom>
        </p:spPr>
        <p:txBody>
          <a:bodyPr vert="horz" lIns="94001" tIns="46997" rIns="94001" bIns="46997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www.keepmassbeautiful.org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12" y="8893299"/>
            <a:ext cx="3066732" cy="468154"/>
          </a:xfrm>
          <a:prstGeom prst="rect">
            <a:avLst/>
          </a:prstGeom>
        </p:spPr>
        <p:txBody>
          <a:bodyPr vert="horz" lIns="94001" tIns="46997" rIns="94001" bIns="46997" rtlCol="0" anchor="b"/>
          <a:lstStyle>
            <a:lvl1pPr algn="r">
              <a:defRPr sz="1200"/>
            </a:lvl1pPr>
          </a:lstStyle>
          <a:p>
            <a:fld id="{C4219441-988F-4EAF-A767-E5FEE67EDA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115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66732" cy="468154"/>
          </a:xfrm>
          <a:prstGeom prst="rect">
            <a:avLst/>
          </a:prstGeom>
        </p:spPr>
        <p:txBody>
          <a:bodyPr vert="horz" lIns="94001" tIns="46997" rIns="94001" bIns="4699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12" y="0"/>
            <a:ext cx="3066732" cy="468154"/>
          </a:xfrm>
          <a:prstGeom prst="rect">
            <a:avLst/>
          </a:prstGeom>
        </p:spPr>
        <p:txBody>
          <a:bodyPr vert="horz" lIns="94001" tIns="46997" rIns="94001" bIns="46997" rtlCol="0"/>
          <a:lstStyle>
            <a:lvl1pPr algn="r">
              <a:defRPr sz="1200"/>
            </a:lvl1pPr>
          </a:lstStyle>
          <a:p>
            <a:fld id="{C6D7BB79-84EF-4C7C-9C58-D362DFDEBD07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01" tIns="46997" rIns="94001" bIns="4699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9" y="4447463"/>
            <a:ext cx="5661660" cy="4213384"/>
          </a:xfrm>
          <a:prstGeom prst="rect">
            <a:avLst/>
          </a:prstGeom>
        </p:spPr>
        <p:txBody>
          <a:bodyPr vert="horz" lIns="94001" tIns="46997" rIns="94001" bIns="4699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93299"/>
            <a:ext cx="3066732" cy="468154"/>
          </a:xfrm>
          <a:prstGeom prst="rect">
            <a:avLst/>
          </a:prstGeom>
        </p:spPr>
        <p:txBody>
          <a:bodyPr vert="horz" lIns="94001" tIns="46997" rIns="94001" bIns="46997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www.keepmassbeautiful.org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12" y="8893299"/>
            <a:ext cx="3066732" cy="468154"/>
          </a:xfrm>
          <a:prstGeom prst="rect">
            <a:avLst/>
          </a:prstGeom>
        </p:spPr>
        <p:txBody>
          <a:bodyPr vert="horz" lIns="94001" tIns="46997" rIns="94001" bIns="46997" rtlCol="0" anchor="b"/>
          <a:lstStyle>
            <a:lvl1pPr algn="r">
              <a:defRPr sz="1200"/>
            </a:lvl1pPr>
          </a:lstStyle>
          <a:p>
            <a:fld id="{6083B4A3-29C7-4024-AF82-C5D6FD94B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165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5050" y="935038"/>
            <a:ext cx="4683125" cy="3513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88">
              <a:defRPr/>
            </a:pPr>
            <a:endParaRPr lang="en-US" b="0" dirty="0" smtClean="0"/>
          </a:p>
          <a:p>
            <a:endParaRPr lang="en-US" sz="1800" b="0" baseline="0" dirty="0" smtClean="0"/>
          </a:p>
          <a:p>
            <a:endParaRPr lang="en-US" b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3B4A3-29C7-4024-AF82-C5D6FD94BB8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46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3B4A3-29C7-4024-AF82-C5D6FD94BB8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46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3B4A3-29C7-4024-AF82-C5D6FD94BB8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304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3B4A3-29C7-4024-AF82-C5D6FD94BB8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39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09" y="4447462"/>
            <a:ext cx="5661660" cy="469590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3B4A3-29C7-4024-AF82-C5D6FD94BB8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405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3B4A3-29C7-4024-AF82-C5D6FD94BB8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87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3B4A3-29C7-4024-AF82-C5D6FD94BB8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87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3B4A3-29C7-4024-AF82-C5D6FD94BB8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71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3B4A3-29C7-4024-AF82-C5D6FD94BB8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21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3B4A3-29C7-4024-AF82-C5D6FD94BB8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498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1" cy="1079500"/>
          </a:xfrm>
          <a:prstGeom prst="rect">
            <a:avLst/>
          </a:prstGeom>
          <a:solidFill>
            <a:srgbClr val="5D822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989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14600" y="2057400"/>
            <a:ext cx="6629400" cy="1371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70000"/>
              </a:lnSpc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FEA3D4DB-F8C1-4D30-8DCC-677800F8CB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56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524000"/>
            <a:ext cx="4038600" cy="1905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70000"/>
              </a:lnSpc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FEA3D4DB-F8C1-4D30-8DCC-677800F8CB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4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89510" y="0"/>
            <a:ext cx="252903" cy="6360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5438" y="3049274"/>
            <a:ext cx="8448562" cy="1600200"/>
          </a:xfrm>
          <a:prstGeom prst="rect">
            <a:avLst/>
          </a:prstGeom>
          <a:solidFill>
            <a:srgbClr val="FFFFFF">
              <a:alpha val="61000"/>
            </a:srgbClr>
          </a:solidFill>
        </p:spPr>
        <p:txBody>
          <a:bodyPr>
            <a:noAutofit/>
          </a:bodyPr>
          <a:lstStyle>
            <a:lvl1pPr>
              <a:defRPr lang="en-US" sz="3600" b="1" dirty="0" smtClean="0">
                <a:solidFill>
                  <a:srgbClr val="0A387A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FEA3D4DB-F8C1-4D30-8DCC-677800F8CB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96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0" y="609600"/>
            <a:ext cx="5638800" cy="167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FEA3D4DB-F8C1-4D30-8DCC-677800F8CB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835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1400" y="1295400"/>
            <a:ext cx="5257800" cy="4953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3600" b="1">
                <a:solidFill>
                  <a:srgbClr val="2E319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FEA3D4DB-F8C1-4D30-8DCC-677800F8CB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318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1400" y="1295400"/>
            <a:ext cx="5257800" cy="4953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0000"/>
              </a:lnSpc>
              <a:buNone/>
              <a:defRPr sz="3600" b="1">
                <a:solidFill>
                  <a:srgbClr val="2E319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FEA3D4DB-F8C1-4D30-8DCC-677800F8CB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4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1400" y="1295400"/>
            <a:ext cx="5257800" cy="4953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2000" b="0">
                <a:solidFill>
                  <a:srgbClr val="2E319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FEA3D4DB-F8C1-4D30-8DCC-677800F8CB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72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" y="1567087"/>
            <a:ext cx="4526280" cy="2176272"/>
          </a:xfrm>
          <a:prstGeom prst="rect">
            <a:avLst/>
          </a:prstGeom>
          <a:solidFill>
            <a:srgbClr val="0A387A"/>
          </a:solidFill>
        </p:spPr>
        <p:txBody>
          <a:bodyPr vert="horz" lIns="0" tIns="0" rIns="0" bIns="0" anchor="ctr" anchorCtr="0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17720" y="1567087"/>
            <a:ext cx="4526280" cy="2176272"/>
          </a:xfrm>
          <a:prstGeom prst="rect">
            <a:avLst/>
          </a:prstGeom>
          <a:solidFill>
            <a:srgbClr val="0A387A"/>
          </a:solidFill>
        </p:spPr>
        <p:txBody>
          <a:bodyPr vert="horz" lIns="0" tIns="0" rIns="0" bIns="0" anchor="ctr" anchorCtr="0"/>
          <a:lstStyle>
            <a:lvl1pPr>
              <a:defRPr lang="en-US" sz="2000" b="1" smtClean="0">
                <a:solidFill>
                  <a:srgbClr val="FFFFFF"/>
                </a:solidFill>
              </a:defRPr>
            </a:lvl1pPr>
            <a:lvl2pPr>
              <a:defRPr lang="en-US" smtClean="0">
                <a:solidFill>
                  <a:srgbClr val="FFFFFF"/>
                </a:solidFill>
              </a:defRPr>
            </a:lvl2pPr>
            <a:lvl3pPr>
              <a:defRPr lang="en-US" smtClean="0">
                <a:solidFill>
                  <a:srgbClr val="FFFFFF"/>
                </a:solidFill>
              </a:defRPr>
            </a:lvl3pPr>
            <a:lvl4pPr>
              <a:defRPr lang="en-US" smtClean="0">
                <a:solidFill>
                  <a:srgbClr val="FFFFFF"/>
                </a:solidFill>
              </a:defRPr>
            </a:lvl4pPr>
            <a:lvl5pPr>
              <a:defRPr lang="en-US">
                <a:solidFill>
                  <a:srgbClr val="FFFFFF"/>
                </a:solidFill>
              </a:defRPr>
            </a:lvl5pPr>
          </a:lstStyle>
          <a:p>
            <a:pPr marL="0" lvl="0" indent="0" algn="ctr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0" y="3841440"/>
            <a:ext cx="4526280" cy="2176272"/>
          </a:xfrm>
          <a:prstGeom prst="rect">
            <a:avLst/>
          </a:prstGeom>
          <a:solidFill>
            <a:srgbClr val="0A387A"/>
          </a:solidFill>
        </p:spPr>
        <p:txBody>
          <a:bodyPr vert="horz" lIns="0" tIns="0" rIns="0" bIns="0" anchor="ctr" anchorCtr="0"/>
          <a:lstStyle>
            <a:lvl1pPr>
              <a:defRPr lang="en-US" sz="2000" b="1" dirty="0" smtClean="0">
                <a:solidFill>
                  <a:schemeClr val="bg1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 indent="0" algn="ctr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617720" y="3841440"/>
            <a:ext cx="4526280" cy="2176272"/>
          </a:xfrm>
          <a:prstGeom prst="rect">
            <a:avLst/>
          </a:prstGeom>
          <a:solidFill>
            <a:srgbClr val="0A387A"/>
          </a:solidFill>
        </p:spPr>
        <p:txBody>
          <a:bodyPr vert="horz" lIns="0" tIns="0" rIns="0" bIns="0" anchor="ctr" anchorCtr="0"/>
          <a:lstStyle>
            <a:lvl1pPr>
              <a:defRPr lang="en-US" sz="2000" b="1" smtClean="0">
                <a:solidFill>
                  <a:srgbClr val="FFFFFF"/>
                </a:solidFill>
              </a:defRPr>
            </a:lvl1pPr>
            <a:lvl2pPr>
              <a:defRPr lang="en-US" smtClean="0">
                <a:solidFill>
                  <a:srgbClr val="FFFFFF"/>
                </a:solidFill>
              </a:defRPr>
            </a:lvl2pPr>
            <a:lvl3pPr>
              <a:defRPr lang="en-US" smtClean="0">
                <a:solidFill>
                  <a:srgbClr val="FFFFFF"/>
                </a:solidFill>
              </a:defRPr>
            </a:lvl3pPr>
            <a:lvl4pPr>
              <a:defRPr lang="en-US" smtClean="0">
                <a:solidFill>
                  <a:srgbClr val="FFFFFF"/>
                </a:solidFill>
              </a:defRPr>
            </a:lvl4pPr>
            <a:lvl5pPr>
              <a:defRPr lang="en-US">
                <a:solidFill>
                  <a:srgbClr val="FFFFFF"/>
                </a:solidFill>
              </a:defRPr>
            </a:lvl5pPr>
          </a:lstStyle>
          <a:p>
            <a:pPr marL="0" lvl="0" indent="0" algn="ctr">
              <a:buNone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085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0" y="1567087"/>
            <a:ext cx="2999232" cy="2176272"/>
          </a:xfrm>
          <a:prstGeom prst="rect">
            <a:avLst/>
          </a:prstGeom>
          <a:solidFill>
            <a:srgbClr val="0A387A"/>
          </a:solidFill>
        </p:spPr>
        <p:txBody>
          <a:bodyPr vert="horz" lIns="0" tIns="0" rIns="0" bIns="0" anchor="ctr" anchorCtr="0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072384" y="1567087"/>
            <a:ext cx="2999232" cy="2176272"/>
          </a:xfrm>
          <a:prstGeom prst="rect">
            <a:avLst/>
          </a:prstGeom>
          <a:solidFill>
            <a:srgbClr val="0A387A"/>
          </a:solidFill>
        </p:spPr>
        <p:txBody>
          <a:bodyPr vert="horz" lIns="0" tIns="0" rIns="0" bIns="0" anchor="ctr" anchorCtr="0"/>
          <a:lstStyle>
            <a:lvl1pPr>
              <a:defRPr lang="en-US" sz="2000" b="1" smtClean="0">
                <a:solidFill>
                  <a:srgbClr val="FFFFFF"/>
                </a:solidFill>
              </a:defRPr>
            </a:lvl1pPr>
            <a:lvl2pPr>
              <a:defRPr lang="en-US" smtClean="0">
                <a:solidFill>
                  <a:srgbClr val="FFFFFF"/>
                </a:solidFill>
              </a:defRPr>
            </a:lvl2pPr>
            <a:lvl3pPr>
              <a:defRPr lang="en-US" smtClean="0">
                <a:solidFill>
                  <a:srgbClr val="FFFFFF"/>
                </a:solidFill>
              </a:defRPr>
            </a:lvl3pPr>
            <a:lvl4pPr>
              <a:defRPr lang="en-US" smtClean="0">
                <a:solidFill>
                  <a:srgbClr val="FFFFFF"/>
                </a:solidFill>
              </a:defRPr>
            </a:lvl4pPr>
            <a:lvl5pPr>
              <a:defRPr lang="en-US">
                <a:solidFill>
                  <a:srgbClr val="FFFFFF"/>
                </a:solidFill>
              </a:defRPr>
            </a:lvl5pPr>
          </a:lstStyle>
          <a:p>
            <a:pPr marL="0" lvl="0" indent="0" algn="ctr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-1" y="3841440"/>
            <a:ext cx="2999232" cy="2176272"/>
          </a:xfrm>
          <a:prstGeom prst="rect">
            <a:avLst/>
          </a:prstGeom>
          <a:solidFill>
            <a:srgbClr val="0A387A"/>
          </a:solidFill>
        </p:spPr>
        <p:txBody>
          <a:bodyPr vert="horz" lIns="0" tIns="0" rIns="0" bIns="0" anchor="ctr" anchorCtr="0"/>
          <a:lstStyle>
            <a:lvl1pPr>
              <a:defRPr lang="en-US" sz="2000" b="1" dirty="0" smtClean="0">
                <a:solidFill>
                  <a:schemeClr val="bg1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 indent="0" algn="ctr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072384" y="3841440"/>
            <a:ext cx="2999232" cy="2176272"/>
          </a:xfrm>
          <a:prstGeom prst="rect">
            <a:avLst/>
          </a:prstGeom>
          <a:solidFill>
            <a:srgbClr val="0A387A"/>
          </a:solidFill>
        </p:spPr>
        <p:txBody>
          <a:bodyPr vert="horz" lIns="0" tIns="0" rIns="0" bIns="0" anchor="ctr" anchorCtr="0"/>
          <a:lstStyle>
            <a:lvl1pPr>
              <a:defRPr lang="en-US" sz="2000" b="1" smtClean="0">
                <a:solidFill>
                  <a:srgbClr val="FFFFFF"/>
                </a:solidFill>
              </a:defRPr>
            </a:lvl1pPr>
            <a:lvl2pPr>
              <a:defRPr lang="en-US" smtClean="0">
                <a:solidFill>
                  <a:srgbClr val="FFFFFF"/>
                </a:solidFill>
              </a:defRPr>
            </a:lvl2pPr>
            <a:lvl3pPr>
              <a:defRPr lang="en-US" smtClean="0">
                <a:solidFill>
                  <a:srgbClr val="FFFFFF"/>
                </a:solidFill>
              </a:defRPr>
            </a:lvl3pPr>
            <a:lvl4pPr>
              <a:defRPr lang="en-US" smtClean="0">
                <a:solidFill>
                  <a:srgbClr val="FFFFFF"/>
                </a:solidFill>
              </a:defRPr>
            </a:lvl4pPr>
            <a:lvl5pPr>
              <a:defRPr lang="en-US">
                <a:solidFill>
                  <a:srgbClr val="FFFFFF"/>
                </a:solidFill>
              </a:defRPr>
            </a:lvl5pPr>
          </a:lstStyle>
          <a:p>
            <a:pPr marL="0" lvl="0" indent="0" algn="ctr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144768" y="1567087"/>
            <a:ext cx="2999232" cy="2176272"/>
          </a:xfrm>
          <a:prstGeom prst="rect">
            <a:avLst/>
          </a:prstGeom>
          <a:solidFill>
            <a:srgbClr val="0A387A"/>
          </a:solidFill>
        </p:spPr>
        <p:txBody>
          <a:bodyPr vert="horz" lIns="0" tIns="0" rIns="0" bIns="0" anchor="ctr" anchorCtr="0"/>
          <a:lstStyle>
            <a:lvl1pPr>
              <a:defRPr lang="en-US" sz="2000" b="1" smtClean="0">
                <a:solidFill>
                  <a:srgbClr val="FFFFFF"/>
                </a:solidFill>
              </a:defRPr>
            </a:lvl1pPr>
            <a:lvl2pPr>
              <a:defRPr lang="en-US" smtClean="0">
                <a:solidFill>
                  <a:srgbClr val="FFFFFF"/>
                </a:solidFill>
              </a:defRPr>
            </a:lvl2pPr>
            <a:lvl3pPr>
              <a:defRPr lang="en-US" smtClean="0">
                <a:solidFill>
                  <a:srgbClr val="FFFFFF"/>
                </a:solidFill>
              </a:defRPr>
            </a:lvl3pPr>
            <a:lvl4pPr>
              <a:defRPr lang="en-US" smtClean="0">
                <a:solidFill>
                  <a:srgbClr val="FFFFFF"/>
                </a:solidFill>
              </a:defRPr>
            </a:lvl4pPr>
            <a:lvl5pPr>
              <a:defRPr lang="en-US">
                <a:solidFill>
                  <a:srgbClr val="FFFFFF"/>
                </a:solidFill>
              </a:defRPr>
            </a:lvl5pPr>
          </a:lstStyle>
          <a:p>
            <a:pPr marL="0" lvl="0" indent="0" algn="ctr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6144768" y="3841440"/>
            <a:ext cx="2999232" cy="2176272"/>
          </a:xfrm>
          <a:prstGeom prst="rect">
            <a:avLst/>
          </a:prstGeom>
          <a:solidFill>
            <a:srgbClr val="0A387A"/>
          </a:solidFill>
        </p:spPr>
        <p:txBody>
          <a:bodyPr vert="horz" lIns="0" tIns="0" rIns="0" bIns="0" anchor="ctr" anchorCtr="0"/>
          <a:lstStyle>
            <a:lvl1pPr>
              <a:defRPr lang="en-US" sz="2000" b="1" smtClean="0">
                <a:solidFill>
                  <a:srgbClr val="FFFFFF"/>
                </a:solidFill>
              </a:defRPr>
            </a:lvl1pPr>
            <a:lvl2pPr>
              <a:defRPr lang="en-US" smtClean="0">
                <a:solidFill>
                  <a:srgbClr val="FFFFFF"/>
                </a:solidFill>
              </a:defRPr>
            </a:lvl2pPr>
            <a:lvl3pPr>
              <a:defRPr lang="en-US" smtClean="0">
                <a:solidFill>
                  <a:srgbClr val="FFFFFF"/>
                </a:solidFill>
              </a:defRPr>
            </a:lvl3pPr>
            <a:lvl4pPr>
              <a:defRPr lang="en-US" smtClean="0">
                <a:solidFill>
                  <a:srgbClr val="FFFFFF"/>
                </a:solidFill>
              </a:defRPr>
            </a:lvl4pPr>
            <a:lvl5pPr>
              <a:defRPr lang="en-US">
                <a:solidFill>
                  <a:srgbClr val="FFFFFF"/>
                </a:solidFill>
              </a:defRPr>
            </a:lvl5pPr>
          </a:lstStyle>
          <a:p>
            <a:pPr marL="0" lvl="0" indent="0" algn="ctr">
              <a:buNone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89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1563624"/>
            <a:ext cx="4526280" cy="2176272"/>
          </a:xfrm>
          <a:prstGeom prst="rect">
            <a:avLst/>
          </a:prstGeom>
          <a:solidFill>
            <a:srgbClr val="0A387A"/>
          </a:solidFill>
        </p:spPr>
        <p:txBody>
          <a:bodyPr vert="horz" lIns="0" tIns="0" rIns="0" bIns="0" anchor="ctr" anchorCtr="0"/>
          <a:lstStyle>
            <a:lvl1pPr>
              <a:defRPr lang="en-US" sz="2000" b="1" smtClean="0">
                <a:solidFill>
                  <a:srgbClr val="FFFFFF"/>
                </a:solidFill>
              </a:defRPr>
            </a:lvl1pPr>
            <a:lvl2pPr marL="1028700" indent="-179388">
              <a:buFont typeface="Arial"/>
              <a:buChar char="•"/>
              <a:defRPr lang="en-US" smtClean="0">
                <a:solidFill>
                  <a:srgbClr val="FFFFFF"/>
                </a:solidFill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17720" y="1562726"/>
            <a:ext cx="4526280" cy="2176272"/>
          </a:xfrm>
          <a:prstGeom prst="rect">
            <a:avLst/>
          </a:prstGeom>
          <a:solidFill>
            <a:srgbClr val="0A387A"/>
          </a:solidFill>
        </p:spPr>
        <p:txBody>
          <a:bodyPr vert="horz" lIns="0" tIns="0" rIns="0" bIns="0" anchor="ctr" anchorCtr="0"/>
          <a:lstStyle>
            <a:lvl1pPr>
              <a:defRPr lang="en-US" sz="2000" b="1" smtClean="0">
                <a:solidFill>
                  <a:srgbClr val="FFFFFF"/>
                </a:solidFill>
              </a:defRPr>
            </a:lvl1pPr>
            <a:lvl2pPr marL="1028700" indent="-179388">
              <a:buFont typeface="Arial"/>
              <a:buChar char="•"/>
              <a:defRPr lang="en-US" smtClean="0">
                <a:solidFill>
                  <a:srgbClr val="FFFFFF"/>
                </a:solidFill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0" y="3840480"/>
            <a:ext cx="4526280" cy="2176272"/>
          </a:xfrm>
          <a:prstGeom prst="rect">
            <a:avLst/>
          </a:prstGeom>
          <a:solidFill>
            <a:srgbClr val="0A387A"/>
          </a:solidFill>
        </p:spPr>
        <p:txBody>
          <a:bodyPr vert="horz" lIns="0" tIns="0" rIns="0" bIns="0" anchor="ctr" anchorCtr="0"/>
          <a:lstStyle>
            <a:lvl1pPr>
              <a:defRPr lang="en-US" sz="2000" b="1" smtClean="0">
                <a:solidFill>
                  <a:srgbClr val="FFFFFF"/>
                </a:solidFill>
              </a:defRPr>
            </a:lvl1pPr>
            <a:lvl2pPr marL="1028700" indent="-179388">
              <a:buFont typeface="Arial"/>
              <a:buChar char="•"/>
              <a:defRPr lang="en-US" smtClean="0">
                <a:solidFill>
                  <a:srgbClr val="FFFFFF"/>
                </a:solidFill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4617720" y="3840480"/>
            <a:ext cx="4526280" cy="2176272"/>
          </a:xfrm>
          <a:prstGeom prst="rect">
            <a:avLst/>
          </a:prstGeom>
          <a:solidFill>
            <a:srgbClr val="0A387A"/>
          </a:solidFill>
        </p:spPr>
        <p:txBody>
          <a:bodyPr vert="horz" lIns="0" tIns="0" rIns="0" bIns="0" anchor="ctr" anchorCtr="0"/>
          <a:lstStyle>
            <a:lvl1pPr>
              <a:defRPr lang="en-US" sz="2000" b="1" smtClean="0">
                <a:solidFill>
                  <a:srgbClr val="FFFFFF"/>
                </a:solidFill>
              </a:defRPr>
            </a:lvl1pPr>
            <a:lvl2pPr marL="1028700" indent="-179388">
              <a:buFont typeface="Arial"/>
              <a:buChar char="•"/>
              <a:defRPr lang="en-US" smtClean="0">
                <a:solidFill>
                  <a:srgbClr val="FFFFFF"/>
                </a:solidFill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5662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90000"/>
              </a:lnSpc>
              <a:spcAft>
                <a:spcPts val="600"/>
              </a:spcAft>
              <a:defRPr sz="3200">
                <a:solidFill>
                  <a:srgbClr val="0A387A"/>
                </a:solidFill>
              </a:defRPr>
            </a:lvl1pPr>
            <a:lvl2pPr marL="514350" indent="-227013">
              <a:lnSpc>
                <a:spcPct val="90000"/>
              </a:lnSpc>
              <a:spcAft>
                <a:spcPts val="300"/>
              </a:spcAft>
              <a:buFont typeface="Arial"/>
              <a:buChar char="•"/>
              <a:defRPr sz="2800">
                <a:solidFill>
                  <a:srgbClr val="0A387A"/>
                </a:solidFill>
              </a:defRPr>
            </a:lvl2pPr>
            <a:lvl3pPr marL="798513" indent="-169863">
              <a:lnSpc>
                <a:spcPct val="90000"/>
              </a:lnSpc>
              <a:buFont typeface="Lucida Grande"/>
              <a:buChar char="-"/>
              <a:defRPr sz="2400">
                <a:solidFill>
                  <a:srgbClr val="0A387A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8857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FEA3D4DB-F8C1-4D30-8DCC-677800F8CB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547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9B45-6EB7-E943-8211-63669A2784FB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E6A4-90E6-DB49-AD49-A6304726AC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9B45-6EB7-E943-8211-63669A2784FB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E6A4-90E6-DB49-AD49-A6304726AC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9B45-6EB7-E943-8211-63669A2784FB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E6A4-90E6-DB49-AD49-A6304726AC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9B45-6EB7-E943-8211-63669A2784FB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E6A4-90E6-DB49-AD49-A6304726AC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9B45-6EB7-E943-8211-63669A2784FB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E6A4-90E6-DB49-AD49-A6304726AC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9B45-6EB7-E943-8211-63669A2784FB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E6A4-90E6-DB49-AD49-A6304726AC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9B45-6EB7-E943-8211-63669A2784FB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E6A4-90E6-DB49-AD49-A6304726AC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9B45-6EB7-E943-8211-63669A2784FB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E6A4-90E6-DB49-AD49-A6304726AC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000">
                <a:solidFill>
                  <a:srgbClr val="0A387A"/>
                </a:solidFill>
              </a:defRPr>
            </a:lvl1pPr>
            <a:lvl2pPr marL="285750" indent="-171450">
              <a:lnSpc>
                <a:spcPct val="90000"/>
              </a:lnSpc>
              <a:spcAft>
                <a:spcPts val="300"/>
              </a:spcAft>
              <a:buFont typeface="Arial"/>
              <a:buChar char="•"/>
              <a:defRPr>
                <a:solidFill>
                  <a:srgbClr val="0A387A"/>
                </a:solidFill>
              </a:defRPr>
            </a:lvl2pPr>
            <a:lvl3pPr marL="514350" indent="-169863">
              <a:lnSpc>
                <a:spcPct val="90000"/>
              </a:lnSpc>
              <a:buFont typeface="Lucida Grande"/>
              <a:buChar char="­"/>
              <a:defRPr>
                <a:solidFill>
                  <a:srgbClr val="0A387A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0A387A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0A387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79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9B45-6EB7-E943-8211-63669A2784FB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E6A4-90E6-DB49-AD49-A6304726AC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9B45-6EB7-E943-8211-63669A2784FB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E6A4-90E6-DB49-AD49-A6304726AC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295400"/>
            <a:ext cx="5029200" cy="502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387A"/>
                </a:solidFill>
              </a:defRPr>
            </a:lvl1pPr>
            <a:lvl2pPr>
              <a:defRPr>
                <a:solidFill>
                  <a:srgbClr val="0A387A"/>
                </a:solidFill>
              </a:defRPr>
            </a:lvl2pPr>
            <a:lvl3pPr>
              <a:defRPr>
                <a:solidFill>
                  <a:srgbClr val="0A387A"/>
                </a:solidFill>
              </a:defRPr>
            </a:lvl3pPr>
            <a:lvl4pPr>
              <a:defRPr>
                <a:solidFill>
                  <a:srgbClr val="0A387A"/>
                </a:solidFill>
              </a:defRPr>
            </a:lvl4pPr>
            <a:lvl5pPr>
              <a:defRPr>
                <a:solidFill>
                  <a:srgbClr val="0A387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36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387A"/>
                </a:solidFill>
              </a:defRPr>
            </a:lvl1pPr>
            <a:lvl2pPr>
              <a:defRPr>
                <a:solidFill>
                  <a:srgbClr val="0A387A"/>
                </a:solidFill>
              </a:defRPr>
            </a:lvl2pPr>
            <a:lvl3pPr>
              <a:defRPr>
                <a:solidFill>
                  <a:srgbClr val="0A387A"/>
                </a:solidFill>
              </a:defRPr>
            </a:lvl3pPr>
            <a:lvl4pPr>
              <a:defRPr>
                <a:solidFill>
                  <a:srgbClr val="0A387A"/>
                </a:solidFill>
              </a:defRPr>
            </a:lvl4pPr>
            <a:lvl5pPr>
              <a:defRPr>
                <a:solidFill>
                  <a:srgbClr val="0A387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3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2667000"/>
            <a:ext cx="91440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7807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2667000"/>
            <a:ext cx="91440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687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FEA3D4DB-F8C1-4D30-8DCC-677800F8CB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889510" y="1189409"/>
            <a:ext cx="252903" cy="51709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251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92070" y="3483428"/>
            <a:ext cx="5451929" cy="18777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FEA3D4DB-F8C1-4D30-8DCC-677800F8CB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91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file://localhost/Users/karenreardon/Desktop/Projects/Bulls%20Eye%20Communications/Keep%20Massachusetts%20Beautiful/new%20designers%20logos/fwkmblogos/KeepMABeautiful_Affiliate_Logo.eps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d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1" cy="1079500"/>
          </a:xfrm>
          <a:prstGeom prst="rect">
            <a:avLst/>
          </a:prstGeom>
          <a:solidFill>
            <a:srgbClr val="5D822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445249"/>
            <a:ext cx="9143999" cy="412751"/>
          </a:xfrm>
          <a:prstGeom prst="rect">
            <a:avLst/>
          </a:prstGeom>
          <a:solidFill>
            <a:srgbClr val="FFFF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KAB-logo.png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975600" y="6530138"/>
            <a:ext cx="911224" cy="2404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3" r:link="rId24"/>
              <a:stretch>
                <a:fillRect/>
              </a:stretch>
            </p:blipFill>
          </mc:Choice>
          <mc:Fallback>
            <p:blipFill>
              <a:blip r:embed="rId25" r:link="rId24"/>
              <a:stretch>
                <a:fillRect/>
              </a:stretch>
            </p:blipFill>
          </mc:Fallback>
        </mc:AlternateContent>
        <p:spPr>
          <a:xfrm>
            <a:off x="523875" y="5954547"/>
            <a:ext cx="800099" cy="7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47" r:id="rId3"/>
    <p:sldLayoutId id="2147483717" r:id="rId4"/>
    <p:sldLayoutId id="2147483716" r:id="rId5"/>
    <p:sldLayoutId id="2147483707" r:id="rId6"/>
    <p:sldLayoutId id="2147483743" r:id="rId7"/>
    <p:sldLayoutId id="2147483746" r:id="rId8"/>
    <p:sldLayoutId id="2147483708" r:id="rId9"/>
    <p:sldLayoutId id="2147483721" r:id="rId10"/>
    <p:sldLayoutId id="2147483719" r:id="rId11"/>
    <p:sldLayoutId id="2147483720" r:id="rId12"/>
    <p:sldLayoutId id="2147483710" r:id="rId13"/>
    <p:sldLayoutId id="2147483711" r:id="rId14"/>
    <p:sldLayoutId id="2147483714" r:id="rId15"/>
    <p:sldLayoutId id="2147483713" r:id="rId16"/>
    <p:sldLayoutId id="2147483654" r:id="rId17"/>
    <p:sldLayoutId id="2147483745" r:id="rId18"/>
    <p:sldLayoutId id="2147483744" r:id="rId19"/>
    <p:sldLayoutId id="2147483655" r:id="rId2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lang="en-US" sz="3600" b="0" kern="1200" dirty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E9B45-6EB7-E943-8211-63669A2784FB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FE6A4-90E6-DB49-AD49-A6304726AC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jpeg"/><Relationship Id="rId11" Type="http://schemas.openxmlformats.org/officeDocument/2006/relationships/hyperlink" Target="mailto:neil@keepmassbeautiful.org" TargetMode="External"/><Relationship Id="rId5" Type="http://schemas.openxmlformats.org/officeDocument/2006/relationships/image" Target="../media/image6.jpeg"/><Relationship Id="rId10" Type="http://schemas.openxmlformats.org/officeDocument/2006/relationships/hyperlink" Target="http://www.keepmassbeautiful.org/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6589713"/>
            <a:ext cx="9144001" cy="268287"/>
          </a:xfrm>
          <a:prstGeom prst="rect">
            <a:avLst/>
          </a:prstGeom>
          <a:solidFill>
            <a:srgbClr val="5D822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71492" y="1658292"/>
            <a:ext cx="490337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55A5"/>
                </a:solidFill>
              </a:rPr>
              <a:t>2019 </a:t>
            </a:r>
            <a:r>
              <a:rPr lang="en-US" sz="2400" b="1" dirty="0" smtClean="0">
                <a:solidFill>
                  <a:srgbClr val="0055A5"/>
                </a:solidFill>
              </a:rPr>
              <a:t>Great Massachusetts Cleanup</a:t>
            </a:r>
          </a:p>
          <a:p>
            <a:pPr algn="ctr"/>
            <a:r>
              <a:rPr lang="en-US" sz="2000" b="1" dirty="0" smtClean="0">
                <a:solidFill>
                  <a:srgbClr val="0055A5"/>
                </a:solidFill>
              </a:rPr>
              <a:t>Business Sponsor </a:t>
            </a:r>
            <a:r>
              <a:rPr lang="en-US" sz="2000" b="1" dirty="0" smtClean="0">
                <a:solidFill>
                  <a:srgbClr val="0055A5"/>
                </a:solidFill>
              </a:rPr>
              <a:t>Opportunity</a:t>
            </a:r>
          </a:p>
          <a:p>
            <a:pPr algn="ctr"/>
            <a:endParaRPr lang="en-US" sz="2800" b="1" dirty="0" smtClean="0">
              <a:solidFill>
                <a:srgbClr val="0055A5"/>
              </a:solidFill>
            </a:endParaRPr>
          </a:p>
          <a:p>
            <a:pPr algn="ctr"/>
            <a:endParaRPr lang="en-US" sz="2800" b="1" dirty="0">
              <a:solidFill>
                <a:srgbClr val="0055A5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55A5"/>
                </a:solidFill>
              </a:rPr>
              <a:t>Neil Rhein</a:t>
            </a:r>
            <a:endParaRPr lang="en-US" sz="2000" b="1" dirty="0">
              <a:solidFill>
                <a:srgbClr val="0055A5"/>
              </a:solidFill>
            </a:endParaRPr>
          </a:p>
          <a:p>
            <a:pPr algn="ctr"/>
            <a:r>
              <a:rPr lang="en-US" b="1" dirty="0" smtClean="0">
                <a:solidFill>
                  <a:srgbClr val="0055A5"/>
                </a:solidFill>
              </a:rPr>
              <a:t>Founder &amp; Executive Director</a:t>
            </a:r>
          </a:p>
          <a:p>
            <a:pPr algn="ctr"/>
            <a:r>
              <a:rPr lang="en-US" b="1" dirty="0" smtClean="0">
                <a:solidFill>
                  <a:srgbClr val="0055A5"/>
                </a:solidFill>
              </a:rPr>
              <a:t>Keep Massachusetts Beautiful</a:t>
            </a:r>
            <a:endParaRPr lang="en-US" b="1" dirty="0">
              <a:solidFill>
                <a:srgbClr val="0055A5"/>
              </a:solidFill>
            </a:endParaRPr>
          </a:p>
          <a:p>
            <a:pPr algn="ctr"/>
            <a:endParaRPr lang="en-US" sz="2400" b="1" dirty="0" smtClean="0">
              <a:solidFill>
                <a:srgbClr val="0055A5"/>
              </a:solidFill>
            </a:endParaRPr>
          </a:p>
        </p:txBody>
      </p:sp>
      <p:sp>
        <p:nvSpPr>
          <p:cNvPr id="3" name="AutoShape 2" descr="data:image/jpeg;base64,/9j/4AAQSkZJRgABAQAAAQABAAD/2wCEAAkGBhQSEBQUEhQWFRUSFxcXFxcXFBUVHBceGhcYFRkWGBcYHCYeFxkjHRUXHy8gJCcqLCwtFR8xNTAqNScsLSkBCQoKDgwOGg8PGi4kHyQtLDIuLjYsLy8sNC8wLCwsLCwsLCwsLCwvLywqLCwpLCwsLCwsLDAsLSwpLCwsLCwsKf/AABEIANQA7gMBIgACEQEDEQH/xAAcAAACAwADAQAAAAAAAAAAAAAABgQFBwIDCAH/xABLEAABAgMDBgYOBwcFAQEAAAABAgMABBEFEiEGEzFBUXEHImGBkZIUFyMyQlJTYnJzobLB0hUWMzSCk7E1Q1Sis8LRNmN04fAlJP/EABoBAAIDAQEAAAAAAAAAAAAAAAAEAgMFAQb/xAA2EQABAwIDAwwCAQQDAQAAAAABAAIDBBESITEFE0EUIjJRYXGBobHB0fAVkSNCUuHxM3KSNP/aAAwDAQACEQMRAD8A3GCCCBCIIqZbKyVcezKH0KdqpN0E1qmtRophQ9EW0cBB0U3sczJwsiCK61coJeWKQ+6lu/W7erjSladI6YisZaySzQTTVeVYT71IMQUhBI4Yg027ldwRxbcCgCkgg4gg1B3ERCtW3WJYJL7iWwskJvVxIFToEduoNY5xwtFyp8EVk1lJLtsoeW6lLbtLijWiqi8KYbATEHtgSH8S3/N/iI4h1qxtPK7MNJ8CmGCKg5WyoZD+eTmiq4F8al7Td0aYm2dabb7YcZWFoNQFJ0YGhEduCouie0Xc0gdylQRVWllVKy7mbeeQhZAN01rQ4DADXSLQGC4XHMc0AkZHRfYIq5TKeVddzTb7anMRdCqni6eihi0gBuuOY5hs4WRBBEeen22Wy46sIQmlVKNAKkAe0iOrgBJsFIgilZyzklGgmman/cA/WLlKgRUYg6DHAQdFJ8b2dIEL7BFbNZRyzToZceQlw3aIJoTewThyxJtC0m2EX3lpQgEC8o0FTgBBcI3b8sjnp29ykwRSN5aySjQTTNeVYH6xctOhQCkkEHEEEEHlBGmAEHRdfG9nSBHguUEVr2Ucsh4MKeQHSQAgq41VaBTlrFlBdRcxzbXGqIIIqzlPK57M59vO3rly9je8Wm2C9kNY53RF1aQQQR1RRFLlhbfYkm66O+pdR6SsE9Gnmi6jJuF+277zcsk4Mi+v0lCiQdycfxxCR2Ft09QU+/na06anuH2yTJdt5hLM0kEDOG4rapuijXfWnLRUegrLtBL7LbqO9cSFDnFac2jmjILUyrlHLNRJoadCmgkoWQil8YqUaKrRVVdMM3BBbd9lyWUcWjfR6KjiOZVetFERDXW61sbTjfNDvXNsWk/+eB+9qgcNJ40r6Lv9kTG+CRhxhCkOuoWtCVYlC01KQe9ug054h8NXfS3ovf2Ro9kfd2fVo90RINDnuuln1EkFHCYzbpeqyrJO03rMtDsR49zWsIUK8UFXeOo2A1Fd51iLrhm+ylvWL9wRRZduh+2UIaxUksNmnjBd4jmvAHcYvOGb7KW9Yv3BEf6XDqTdg6pglIs5wz/WqtZLJhuesqTbdUtIQ22sXCkGtwpxvA4YxnUhk22u1TJlS82HXEXgReogKIxpSuGyNdyM/Z0r6lHuxnFkf6iV/wAh/wB1cde0c1VUc0gM7QcgHEd+afmMiGUSLkmCpSHCo3l0KkqNCFCgAwIBhByJykNmvvy81UIF4kbHEDVyLAFPwxsMZRwxWahDzLyRRTqVpXy3Lt076LpzCJSDCMQ4JbZ8u/c6nmzD8/EZ3XTkPZy7QtFycfFUtqvkar/7tA5EgA8w2w/5b252LJOuA0WRcb9JWAPNieaDIazUMyDAR4aA4o6ypYCiT003AQgcLlt5yYRLpPFYF5XpqGHQn3zB0GX4qYHLa0MtzW8OwfJSnJB2V7HmwCElai2fGzZAUDyEEjlxj0FJTaXW0OINUuJCgeQiojH7eyqk3rPblW23UqZuZtSkopUYKJoqvGBVzmGvgktvOSymFHjS54voKqR0G8OiIxEB2EFMbTjfNDvnNsWkjw4H72p8hW4TP2Y/vb/qohphW4TP2Y/vb/qoi9/RKxKP/wCiP/sPVZ1ZGSrDtmOzTjpbcbKwmpTdVdAITdIqSSaYGG7gdmnFSzqVVLbawG66qpqpI5AaGnnQqZLcHhnpUvJeCFBakhJRUYAGt4Go07IveDG33W31yDtCEX7lAOKpCuOmo74HE1OOHLC0eRB0Xoa47yGVjXYiDe2mEdnWq7Lf9utelLe9Ddwr/s1XrGvehRy3/brXpS3vQ3cK/wCzVesa96JcHpd3TpO4eyTbByJl37OMw48ppYzmlSLgukgVSRXVti24GbQWQ+yaltAQtI1JKioKA2A0BpyHbGfTFkqQwy+RVDxWAaaFINCk8pGI59kbbkNZMuzKIVLVUl4BZWql5RpSiqYCmIoNGMRiF3DsV+0nYIHhzsWI5ZZNscx7JCyg/wBRI9dL/omNejIMoP8AUSPXS/6JjX4tj1d3rM2j0If+gUC3bVTLSzrytDaSabToSnnJA54wFTLxQZvGmeoV/wC4e61+PRGhcMNt8VqVSe+7qvcKhA5zU/hEUbWVUmLLMkW3bxSSV3UUzlb9/vq0vUG4RXKQ51upaOzY3wwiQNuXkX7G9a1XJ21xNSrTw/eJBI2KGChzKBiyjMOB62sXZVR091R7ErA/lPOY0+L2OxNusOtg3E7mcOHcuK1UBNCaDQKVPIKxmOT2Q8w9aC5ifZAQq+u6pSFhSlYJTRJOCRt8URotrTBbl3Vp75Da1DXiEkjDeIxwcKU/47f5SYhIWgjEnNnRTvY/c2zyJN7+C1X6mSX8Kz+Wn/EJUjkhNSdrZ2XZvS5WRgtAo2vvk3SoHinEeiIoO2jP+O3+UmDtoz/jt/lJisyMKfioa2MOBcCCLEEkpu4UMmpibVL5hvOBAcCuMhNK3Kd8RsMUgsq3CkIq4lIF37VlNBSlKpNYrO2jP+O3+UmDtoz/AI7f5SY4XMJvmroqarjjbHhYQNL3Kcsh+DoyzmfmVBbordSKkIJ0qKj3y8SOSp0x28J2T7802wJdu+ULUVcZKaApoO+IhI7aM/47f5SYO2jP+O3+UmO42YcKq5HWmcTuLSR329FrOTEmtqSl23BdWhpCVCoNCBQiowhJs3JOaTbSphTVGS86q/fRoUlQBperrGqFztoz/jt/lJg7aM/47f5SY6ZGG2uSjHQVcZeRh54IOvHqW2wicKGTkxNiX7HbzlzO3uMhNLwRTviPFPRCezwmWgs0QpKjsSwFHoEXcpblsuam0Da4hCf5alXsiMlRHazjZLw7PnpZBJibcdZPVZP1jMrak2UqSb7bKAUAitUoFUg1pWopppCDktkM+7OuP2gzxVXl3VFCgpSjooCcEjbyRby79o/vJpkciZcK9pIia3MTA76ZJ3MtJ/zC7q6nyzOXYq2NlhD8Lm3dx51/DJWP1Kkv4VnqCE2xMlZqStUraaKpZSikkKRTNrxGBVXiGmrwTDM5abqEqUXSbqScUt6hXUmM/wC2tPA0OZJBIPcjqNNS4mypilzbfJW0sNW4PaCHAixuT5LZ4X8u7NcfkHW2U31quUSCBWjiVHEkDQDGftcL80O+bZO68n4mJ8vwwk/aMkcqSlXsIEWuqBa2E+XyqmbLqonh4ANjfXqVbZth2yw2WmUrbQSTQKYGJpU3iajQIaeD/INyVWqYmSC6oFKUg3roJqpSla1Gn66awSnCUw5++CDscRc9ve+2Lpu21KFUqSobRQjpEK8siYecHfpXVMlU5pYWtbi1sCCfFKuVeS0y7a7b7bRU0ksVXeQKXVVVgVVw3QycIllOzEiptlBWsrbN0FIwCqnFRAiR9LObR0CD6Wc2joEc/IQZ6593yly6cmM2HM0181R2Nkatyx+xZhGbcqtSakG6q8ShVUkjfyEx84NZCclQtiYZUlo8dCryCEq0KTgomh07wdsXv0s5tHQIPpZzaOgQDaEAIOeXd8rrnzva9jgLON+OR7EkZYZLTq7SXMSzSiAW1IWFN6UpGNFK1EaxFtkp9Ldlo7Lv5mir1cxSt3i97jphh+lnNo6BB9LObR0COCvhBvzvL5U3TSuiEbmtNha9s0ms5HzM3aqn5tkpYKiqilINUpF1tugUdOBPPDr9SZH+FZ6gjh9LObR0CD6Wc2joEdG0IBwP6Hyqpn1ElrHCALAAkBJs/kdMStqIfkmbzIUldEqQkJBF1xuiiMKVI9IbI08RRfSzm0dAi9QcBDVNURy3wXS9ZJI8M3lrgWvxPeoNv/dJj1LvuKjzmnQI9GW/90mPUu+4qPOadAiU+oW1sLoP7wvsEEELL0KIIIIEIgjtlZVbqwhtJUpWgD/2A5YdrOyGSy2XZgZ1SBeLSe9oMSPPVSppoqKYxVJK2PVUSzsi6WvUlaycnn5n7JHF1rVxUj8WvcKw4WXwdtIoX1F0+KKoT8yvZDVLuJUhJQQUEApKdFDopyR2RmyVT3ZDJZEtbI/IZDz/AGumVk0NJutoSgbEgJ/TTHdBBChN0kTfMoggggXFXZRP3JV4+YR1iE/GMttxm5NPp2Oue8TGiZcO3ZNQ8dbaf5wf7YSctGbs+/5xCuskH/MaVHl439lrbPy8b+WH5VJBBBGgtZEd0nOuNKvNLUg+aSOkaDzx0wQEXXCAcinCy+EVxNA+gODxk0SrnHen2Q4WVbzMyO5LBOtJ4qhvSf1FRGPx3SbS1OIS3XOEgJoaGvIdW+FJKVjsxkkZqKNwuMvRbVBCLZWXpbXm3znEA3Q8kcY0wKinwkk6CMaU0w7S8wlxIWhQUlQqFA1BjNkidHqsiWF8R5wXZBBBFSpRBBBAhENDegbhCvDQ3oG4Rs7K1f4e6RrNAoVv/dJj1LvuKjzmnQI9GW/90mPUu+4qPOadAjSn1C2dhdB/eF9ggghZehRFhYtiOTTlxsYDFSzoQNp2nYNcfbCsNc07cRgBitdKhA28pOoRqtmWY3LthtoUSOlR1qUdZhWoqBHkNUlVVQiGFuq6LEsBqVRdbFSe+We+Vv2DkGEWMEEZDnFxuVhOcXG5SrZ0/wBhzipVeDTpvsE+DfJJb3XqgctNsNULGX9k52WzgHGYNd6D3w5sFcxjlkXlJ2Q3m3D3VsafHTovbxoPMdcMPZjZvB4/KZkZvIxK3uPz48UywQQQslEQQQQISnwiu0ZZT4zwPVB/zFHwjM0nAfHbSegqT8BE/hHe7pLJ2X1dKkp+Bj5wnM90YVtDiegpV8TGlBlg7cS1qbmmPtxffJJMEEEaC1kQQQQIRDS1I9hSSnl4PzIzbY1tpUOMeRRT0VA2x9yIybzy884O5tnig+GofqlPtOG2IuW9rZ6aKQaoZqgcprxz04fhhZz8b92NBr8JN795JuhoMz8fKX4tLCyidlVVQaoJ4zZ0K5R4quUc9Yq4IYc0OFimnNDxZwyWx2RbDcy2FtnkUk6UHxVD46DE2Mbsm1nJZwONHHQQdCh4qhs/SNWsW2ETLQcRuUk6UHxT8DrEZFRTmM3GiwamlMJuNFOggghVJohob0DcIV4aG9A3CNnZWr/D3SNZoFCt/wC6THqXfcVHnNOgR6Mt/wC6THqXfcVHnNOgRpT6hbOwug/vC+xJs2zlvupabFVKPMBrUeQCI0afkbk/2OzfWO6ugFXmjSEfE8u6EJ5d02/FbFTOIWX48FaWPZCJZoNt71KOlR1qP+NQwibBBGISSbledJLjcogggji4vi0AggioIII2g4ERkc8wuSmyEGimlVQdqTimu0EGhG+NdhN4RbJvIQ+kYt8Rfok8U8ysPxQ3SPs7CdCnqKTC/AdD9/wmKw7ZTMshxOB0KT4qtY3awdYMWEZJk5bqpV4KxKFUDido2jzhpHONcaww+laQpBCkqAII0EHQYhUQ7t2WihVU+5dlodFzggghdKLOcv3qzqB4jaPapSviIueEtqrDavFdI6yT/iFnK529aDvmqQnoSkQ55fs3pJZ8VaFfzXf7o0jzTF91stY8wwfdbLL4III0FrIizyesRU08EDBIxWrxU/MdA/6iDKyynFpQgXlLNEjafgNdeSNZsCxUyrIbTiTitXjK1ncNAGyFqibdty1KTqqjdNsNT9uuq2p1MnJqKAE3EhDaeU4J6MVcxjJoa+EK1b76WUnisiqvTUMehNBzmFSOUseFlzqVyiiwR4jqc0QQQQ0nURYWHbS5V0LRiDgtNcFjZv2HVFfBHCA4WKi5ocLHRbTIzqHm0uNmqVio+IOwg4Eckd8ZrkRlDmHc0s9ydOvwFaArkBwB5jGlRiTRGN1uC87UQmF+HhwRDQ3oG4Qrw0N6BuEaeytX+Husms0ChW/90mPUu+4qPOadAj0Zb/3SY9S77io85jRzRpT6hbOwug/vCZchrFz0xnFCqGKK3q8Ec1L3MI0yKOxLJcl5VCW7t+l9aV1AUpWJF9OKCBQVoRhogRlc0lebmErl3Njgqk8qXE4EcseemLpXktzspVDnTvJbmAryCODTqVJCkkKSdBSQQecYRzhVJIggggQiOqblUuNqbX3q0lJ59e8aeaO2CAGy6DZYrOyimnFtr75tRSebXuIoeeGfIbKTNKzDh4izxCfAUfB9FXsO+O7hFsmi0TCRgviL3jFJ5xUfhEJkbQtPHn9K9C3DUw58fVbhAIUGcqHpaUaVMsrUtRKUkqCbwABBcrilVOSpu1ign8vZlyoQUtDzBU9ZWPRSM5tK9xy061kso5HnK1uu6rLWfvTbqq6Xle/T4Rp2VbF6TmB/tqPV439scLLk2VS7bgabqttKic2itSmpNaaa1jPcnZp1yYZbLrhS4tIUkuLIKdKgQTiCARDJ/lzGWD77Jo/z5jLB99lTwRpU9wfyy8UXmj5pvJ6qvgRFPZ2TTUtOoTMPIVhfbTQpvGtBfrgMcQK4kcmN7apjhl+ky2tjcCRe/UrbInJrMIzrg7q4MAfASdXIo6TzDbF9aloBhlbqtCEk02nQkc5IHPEqEXhGtXFEuk6O6L/RA/U84jObeeXNZTA6pm53H0SY88VqKlGqlEqJ2kmp/WOEEEbS9CiCCCBdRBBHNhhS1XUJKlHUkFR6BAuLhGo5GW32RLgKNXGqIVyjwVc4FN6TCV9U3G0ZyZWiXRqvcZauRLacSecR2ZNWu2xNouXg2vua1LIqQdCikcVICqGmOFcYUnAlYcOdklUtbPGcOZC1CGhvQNwhXhob0DcIlsrV/h7rydZoFCt/7pMepd9xUYZkfZuem2kkVSjuityaEDnVdEbnlB90mPUu+4qMw4NJGjbrp8IpQNyReV7SOrDde/Ay60NmSYKeQ9ydIjWhZrb6LjqApPLpHKk6UndEmCPNgkZhcBINws/tLJOYlCXJRa1I0kJNFjekYODlpXkjhZvCK6nB5CXBtHEV8p6BGhxRW9kezM1UO5u+OkafTT4W/TDjJ2vylF+1PMqWP5s4v28Vzs7LGWeoA5cUfBc4nQe9PTF1GP2xYTssqjqcDoWMUq3HbyHGONnW4+x9k4pI8WtU9U4Ra6ja4XjKudQNcMUTvvetighGs7hIOh9qvnN4dKFfAwyymU8s4kqS8kXQVEK4qgAKk3TieasKPgkZqElJTyR6hGVCWzKPB03U3cDporSig1m8BhFfkrkyw2hDySHlqAIcpgPQSe9I0VOOGqEzKbKNU25hUNI7xP8Aerzj7BhtjvySynMsu6sksrPGGm4fHHxGveIb5PI2KwOfUneSytgsDnrZP2UVldkSy2/CpeR6QxHTo54yH/3/AFG3oWCAQQQRUEGoIOIIOsRmOW9k5maKgKIe445D4Y6cfxRyiksSwrmz5bExlOGR796z2/NC0dVR+FITsgJe9OIPiIWr+W6Pehg4PX6yryPEWT1kD4pMQODFiq3l+KhCek1/tjvQEv3Vd6Am+63+U/LUACSaACpOwDEmMdtu0jMPuOnQo8UbEjBI6P1MPuX1rZqWzYPGf4u5IxUefBPOYzhllS1BKQVKUQABpJOoRKjjsC8qez4rNMh+/fZNOSGU74cQxQvIUaAE8ZA1kKPggajzUihtxThmXS8LrhWbw2bAPNu0odkaPkvk2mVbxoXV9+rZ5ifNHtOOyOvKvJkTSLyKB5A4p0Xh4ivgdR3xFtRGJTYZHiotqomzEgZHj7/e9ZdBFrIZLzLxolpQAJBUviAEYEVOnmrDNZ3BukUL7hV5rfFHOs49AENvnjZqU9JUxR6lIg2azq/6i8s7IyZexuZtPjOcXoT3x6I0iz7GZYHcm0o5aVV1jj7Y6LayiZlR3RVVHEITio8tNQ5TChq3ONowkXVz3nDE1U1n8HjKMXlqdIxI7xHsxI3mOi08sWJZJakkIJ0FQTRA6MXD7OUwt27lU9M1BNxvyaTgfSOlZ9nJFNFzIHOzlN+zgrmUzn86c37OC752eW8srdUVqOs/oBoA5BHQYIIbAtonwAMgtdybtLPyraz31LqvSTxT00B54e29A3CMf4NZ77ZonY4n3Ff2xsDegbhEKBmCSQd3uvG7Uj3cmFQcoPukx6l33FQm5ISubkWBrUi+d6iVfEQ5ZQ/dJj1LvuKhfk2bjaE+KhCehIEQ2qcmhco3fxFvb7f5XdBBBGGmEQQQQIXB5hK0lK0hSVYEEVB3gwk29wfaVyp3tKPuKP6Hph5giyOV0Zu1XRTPiN2lYk60UqKVApUnAgggjeDDdwd2TecW+oYN8RFfGUOMeZOH44brYyfZmhRxPG0JWnBSefWOQ4Qu2DlXKy7YYN9ObKhfKbwWbxqvi4iuymEPOnMsZDBnxWi+pdPEQwG/Fd9vZBIcquXo2vTd8BXyHdhyQhTsitlZQ6koUNR18oOgjlEbBJWk08KtOIX6KgTzjSOiPlpWW2+i46kKGrUU8qTpSYqiqnR81/8AlUQ1j4jhfmPNI2RWVWaIYePc1HiKPgE+CfMJ6DyGGfLOyc/KqoOO1x08w4yedNegQoW/kO6zVbVXW93HSOVI74co6It8iMqr12XePGGDSj4X+2TtGrbo32SNBO+i8VbMwE8oh4a/fVQuDmY48wjxmwofhJH90WfBrL0llq8dynVSB+qjEKz5DsW1VNjBDqHCjcpJUBzFJHNHNmf7FsZsg0W8FBO9ZJKuZPwgl598P9WH3+ETc++H+vD7/CXsqbV7ImlqGKU8RG4HSN5qecQ5ZHZLdjpzro7soYDyYOr0jr2aNsQMh8laXZh4Y6WkHUPKEbdg1adkTbey7baqhijrgwJ8BO8jvzyDpglcXfwxcNUTPL/4IdBqmCftFthBW6oJSNuvkA0qPIIQbfy7cdqhirTei94aucd4OQY8sL1oWi48u+6sqVtOgciRoSOQRzkbIee+yaWvlCcOscB0xbFTMj5z/wDCvho2RDFJmfJPfB9a2cYLSjxmThXWhVSOg1HRDNMTCW0la1BKU6VKNAOeEexMm5mUKplVwZttZLd4krF2t0kCgxAOvRCzattuzKrzqqgd6kYJTuT8TjFJpxLIS05Jc0zZpSWHJM9vcIJNUSuA0Z1Qx/Ak6N56ITHHColSiVE4kk1J5STpjjBD0cTYxZoWlFCyIWaEQQQRYrkQQQQIV5kVNXJ1r/cvIP4kkj2pEb43oG4R5xst+4+0rxXEH+YR6PSMBFtOOe49g915fbrbPYewqLard5h1PjNrHSkiKCGWbdSltalmiEpUVHHAAEk4Y6KwojLmyvLp6r3yxyroZaogx8O/2CxoalkQs5SYIjfXmyvLp6r3ywfXmyvLp6r3ywl+Eqer1+Ffy+L7b5UmCI315sry6eq98sH15sry6eq98sH4Sp6vX4Ry+L7b5UmCI315sry6eq98sH15sry6eq98sH4Sp6vX4Ry+L7b5XbMvXELV4iVK6AT8IxMH2xsj+WVkLQpCn0lKgQRR8VBwIwEU+cye2o6ZqHKfZc8V7jXsPwnqTa9PCDivn3fKzQYGowI1jA9MXEhldNNYB0qA8FwXx7cRzGHPO5PbUdM1BncntqOmahh2z5XZFvkfhNu25RvFnAn9fKrZHhJGh5kjzm1V/lV/mC0JWRnTeZeSy8ccQW7x85JoCfOSa74ss7k9tR0zUGcye2o6ZqKPxMgN2Ag+PwlvylG04o8TT4e5UCYW6cyZhNJiVWCFjFL7SuItSVDAqTUEjTpNNMR3UtAsqmT3GVbS200BeU+4AL6gnWgKF2ug3d8MEta9htiiHQB4t6aI6pwiYxlXYyDVDrYJ1hD1em7WI/i6gaDyI9jZQ/LQDS/kP1mbcf3+lS0Fz89xUNFlk6lG5eHnE8ZW4Cm+OcjwajS89+FtNP5lf4hu+vNleXT0PfLB9ebK8unqvfLEfxtYBZgAHcfhR/MtAws5o7LfKhSGSss1ilpJPjL45/mwHMItvhEb682V5dPVe+WD682V5dPVe+WKHbHq3Zn3+Es7aLHG7iT9713OtXklJ8IFPSKfGMTKKYHVh0YRs/15sry6eh75YpXJjJ9RJJRVRJP3nSTUwzT7LqIr3HkfhOUm14Ib4r593ysxgjTM7k9tR0zUGdye2o6ZqG+Qzf2n9H4Tv5+l7fL5WZwRpmdye2o6ZqDO5PbUdM1ByGb+0/o/CPz9L2+XyszgjTM7k9tR0zUGdye2o6ZqDkM39p/R+Efn6Xt8vlZolVCDsIMelmVVSk7QD7IzQu5PbUdM1Gls0upu97QU3UwiTIHxZvFrrK2ltCKsw7u+V+rjbqJUHKP7nMepd/pqjzOk4DcI9MZR/c5j1Lv9NUeZ06BuEbuzui5edqNQvtYKwRpHBvk61O2fNtPYVeSUrwqhWbFFDp0a60h+WQRtxFUNbiNgs3rBWJ9uWI7KPqZeFFJ0EaFA6Fp2pPsxGqG7g1SDKWpUDBjZ5jscfKGsxjPRDW3NkhVgrHxOgbhDbkHkkiaLj8yq5Kywq4a0vGl67UYhIGJIxxAGmJveGNxFcaC42CVmmlK7xKlU03UlVN9BHxaCk0UCk7CCD0GH6d4WVt9zkGGmGU4JvIqSNt1JATuxMd1ncIbU6RL2ow2UrNA8kFNwnAE1JKPSScNlIo3soFyzLvzU8LdLrOawVi9yyyXVITJaJKkKF5tZ8JNaUPnA4HmOuO/g9tsS0+2V0zbvcl1pQBRF1WOxVOYmLTJdmNuajh51ilusFYv8ubB7EnnWwKIUc436KyTQbjeTzRK4NrB7Kn0XhVtjuq66OKeIk71UO5JgMrRHvOFrownFhStWCsXWWNt9lzrrqe8rcb9BOAPPir8UWvBQkG1G6ivEd92Bzy2PGRwvZAbd1koVgrGjWnwtPtvutiXlyG3FoBIXUhKikVx04Qs5VZaOT4bDjbSM0VEZsKFbwAxqeSIsfI4i7bDvXS1o0KX6wVgh9yMSPoa1TTEJP9OJSPwC/cuNbiNkhVgrBBFiiisFYf8AgiQC5OVAP/5xp3qjPm9A3D9Ira+7nN6reakW2AK5VjsTLrKbwQsp8YJUU9alIYeDqxW5q0G23ReQlKnCk6FXaUSdoqQSNdIYLU4WZlqaWhtppLLK1N5pSCCQk3TVQPFJpoAoKjTEHyuxYGC511suhotclZ1WCsXGVdpMTE0p2WaLKFAVSaYq8JQSnBFcMOSuuKeLmm4uRZQORXxZwMeopH7Jv0E/oI8uL0GPUcj9k36Cf0EZe0tG+PsmqbiouUf3OY9S7/TVHmdOgbhHpjKP7nMepd/pqjzOnQNwiWzui5cqNQvsP+R5/wDiWpyYjk7mnEQgQ/ZIfsO1P/fu0w3UdAd49VVHr+1Ms2cbtqV7GmFBM6wCWXT+8A0126rw3KHJ1ZAyS2WLXbdSULQzdUk6jcd6RrB1gxn7EwptaVoUUrQoKSoYEEaCI2Gxsqmp6Qm1lKUTSZZaXgMLwShd1Y2pqTuJI2VXnYY2kN6JI8M/QqxhDjc6rGE6BuEaFUpyY4n7yYo5TZnqY9VAjPU6BuEO+QFvs5p6QnDRiZ71ZNAhZoMT4NaJIOojHTDNQDhBHAgqqPW3WkmAw2W1wYzrCyG2zMN+CtuhqNV5FapPSNhiXk/wYvKVnJ4CXl0cZd9SQpQGlOB4gOgkncI6aiMNxYkbt17WUvhEUVWbZa1/aFvGukgtIJrzhJ54z0wz8IGVKZ2ZGawYYTcawpUa101A0AA2JELEFO0tjAP3NEhBdktEylP0hYzE5pelDm3tpGCVE89xf4jH1j/51hFXev2iaDaEEEDobqd7kQuCm1UiYclHgC1OIKSk6CoJOH4kFQ5hEXhPtwPzxbR9lKjNIA0VFL5HOAn8EKhhx7n+kG/h1ftWXGHHx0++CUYcOCf9qteg77sJ8OHBP+1WvQd92Gqj/id3FVx9IK3tO0LED7ocl5grDi75BXQqvG8R3UYVrCxlVMyCw32A062QVZzOFWIoLtKrVy7Is7X4OJ9cw8tLFUrdcUk5xoVBWSDirYYoLbyXmZO52Q3m85UJ4yFVpSvek00iKohHcWfc9V/ZSfizuPJVcP2Rf7FtX0T/AE4QY0Xg9kVvWVaTTYvLc4qRUCpLeAqcInUmzPEeoXI+l+1nUEM54M7R/hj+Y180LEXNe13RN1AgjVaBwQfaTn/HHvKjPW9A3D9I0Lgg+0nP+OPeVGet6BuH6RTH/wAr/D0U3dFviptlWo5LPIeZVdW2ag6QdRBGsEYEQ+fT9m2mQJ1syswqgzyDRKjoFVaOuOeKDg/siVmn1szJIUtBzJvFIvY1BA740IIFfBMfDwZz+ezOYJxpnKjN08a9XRrpSuqkRl3ZdZxsRx0/2utxAZZhRMrslHJB8NrN9CxebcApeFaGo1KGFRyg64o4feFaeRelZVCr6pRu64rlIQkA8tEVI84QhRbA5zowXaqDwA4gLivQY9RyP2TfoJ/QR5cXoMeo5H7Jv0E/oIz9paN8fZMU3FRco/ucx6l3+mqPM6dA3CPUU9KB1pbaqgOJUgkaaKBSacuMIY4E5Ty0x1m/kimjqGRAhynNGXkWWNRIZtF1Da20OLS2536AohK8KcZOg4Rr3aUlPLTHWb+SDtKSnlpjrN/JDproT/pUbh6xmOxiYUgkoUpJIKSUkioUKKSaaiMCI2LtKSnlpjrN/JB2lJTy0x1m/kjvLofoRuHrGYI2btKSnlpjrN/JB2lJTy0x1m/kg5fD1+SNw9ZfZuVk3LpuszDiEjQm9eSNyVAgc0dNqZQTEz9u+44BiApXFHLdFE15aRq3aUlPLTHWb+SDtKSnlpjrN/JEeV0978e5d3UmixmCNm7Skp5aY6zfyQdpSU8tMdZv5Ily6Hr8lzcPWOMvKQoKSSlSSClQNCCMQQRoMcVKqSTiTiTtriTGy9pSU8tMdZv5IO0pKeWmOs38kHLofoRuHrGY7pOdcaWFtLU2sVAUhRSRXSKiNg7Skp5aY6zfyQdpSU8tMdZv5IOXQn/SNw9Zf9bp3+LmPzl/5iJP2u+/TPPOO3a3b61LpXTSujRGt9pSU8tMdZv5IO0pKeWmOs38kRFZTjMei7uZFjMTJC2X2AQy840FGpCFqRU6KmmmNa7Skp5aY6zfyQdpSU8tMdZv5I6a2A5H0RuXrL/rdO/xcx+cv/MVMbN2lJTy0x1m/kg7Skp5aY6zfyQCtgGnogwvKyGStJ1kqLTi2ysXVXFFN4bDTSIjxs3aUlPLTHWb+SDtKSnlpjrN/JBy6H6FzcPWMg+z/wBWLv67z1y52W9d0d8K9el72xpfaUlPLTHWb+SDtKSnlpjrN/JHDWQO19F0QyDRYyT7f/VgjZu0pKeWmOs38kHaUlPLTHWb+SJcuh6/Jc3D1i69Bj1HI/ZN+gn9BCGeBOU8tMdZv5I0Blu6kJGhIA6BSEKyoZKG4eF1fDGWXuucEEEZ6YRBBBAhEEEECEQQQQIRBBBAhEEEECEQQQQIRBBBAhEEEECEQQQQIRBBBAhEEEECEQQQQIRBBBAhEEEECF//2Q=="/>
          <p:cNvSpPr>
            <a:spLocks noChangeAspect="1" noChangeArrowheads="1"/>
          </p:cNvSpPr>
          <p:nvPr/>
        </p:nvSpPr>
        <p:spPr bwMode="auto">
          <a:xfrm>
            <a:off x="63500" y="-979488"/>
            <a:ext cx="22669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73" y="3620442"/>
            <a:ext cx="1675457" cy="167545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0"/>
            <a:ext cx="9144001" cy="1079500"/>
          </a:xfrm>
          <a:prstGeom prst="rect">
            <a:avLst/>
          </a:prstGeom>
          <a:solidFill>
            <a:srgbClr val="5D822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5400000">
            <a:off x="4687363" y="5883347"/>
            <a:ext cx="781512" cy="420688"/>
          </a:xfrm>
          <a:prstGeom prst="rect">
            <a:avLst/>
          </a:prstGeom>
          <a:solidFill>
            <a:srgbClr val="0055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1607947" y="5695441"/>
            <a:ext cx="965568" cy="157162"/>
          </a:xfrm>
          <a:prstGeom prst="rect">
            <a:avLst/>
          </a:prstGeom>
          <a:solidFill>
            <a:srgbClr val="0055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96336" y="6337937"/>
            <a:ext cx="1031174" cy="146510"/>
          </a:xfrm>
          <a:prstGeom prst="rect">
            <a:avLst/>
          </a:prstGeom>
          <a:solidFill>
            <a:srgbClr val="0055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1006705" y="5969794"/>
            <a:ext cx="836613" cy="253999"/>
          </a:xfrm>
          <a:prstGeom prst="rect">
            <a:avLst/>
          </a:prstGeom>
          <a:solidFill>
            <a:srgbClr val="0055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5" descr="C:\Users\ESnyder\AppData\Local\Temp\SNAGHTML455fbd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7947" y="5925595"/>
            <a:ext cx="965568" cy="58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7239" y="5852603"/>
            <a:ext cx="1659538" cy="62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338926" y="5708393"/>
            <a:ext cx="1671800" cy="101254"/>
          </a:xfrm>
          <a:prstGeom prst="rect">
            <a:avLst/>
          </a:prstGeom>
          <a:solidFill>
            <a:srgbClr val="0055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3883" y="5718784"/>
            <a:ext cx="1144250" cy="7609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92298" y="5708893"/>
            <a:ext cx="563803" cy="74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 flipV="1">
            <a:off x="3814781" y="5692000"/>
            <a:ext cx="988223" cy="106959"/>
          </a:xfrm>
          <a:prstGeom prst="rect">
            <a:avLst/>
          </a:prstGeom>
          <a:solidFill>
            <a:srgbClr val="0055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16200000">
            <a:off x="7969645" y="6024008"/>
            <a:ext cx="776575" cy="166125"/>
          </a:xfrm>
          <a:prstGeom prst="rect">
            <a:avLst/>
          </a:prstGeom>
          <a:solidFill>
            <a:srgbClr val="0055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6482" y="5750758"/>
            <a:ext cx="1101293" cy="733689"/>
          </a:xfrm>
          <a:prstGeom prst="rect">
            <a:avLst/>
          </a:prstGeom>
        </p:spPr>
      </p:pic>
      <p:pic>
        <p:nvPicPr>
          <p:cNvPr id="2050" name="Picture 1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6335" y="5699639"/>
            <a:ext cx="1031175" cy="54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43" y="5679317"/>
            <a:ext cx="1140788" cy="814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34" y="1888838"/>
            <a:ext cx="1522955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9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6589713"/>
            <a:ext cx="9144001" cy="268287"/>
          </a:xfrm>
          <a:prstGeom prst="rect">
            <a:avLst/>
          </a:prstGeom>
          <a:solidFill>
            <a:srgbClr val="5D822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5400000">
            <a:off x="4687363" y="5883347"/>
            <a:ext cx="781512" cy="420688"/>
          </a:xfrm>
          <a:prstGeom prst="rect">
            <a:avLst/>
          </a:prstGeom>
          <a:solidFill>
            <a:srgbClr val="0055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 flipV="1">
            <a:off x="1607947" y="5695441"/>
            <a:ext cx="965568" cy="157162"/>
          </a:xfrm>
          <a:prstGeom prst="rect">
            <a:avLst/>
          </a:prstGeom>
          <a:solidFill>
            <a:srgbClr val="0055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96336" y="6337937"/>
            <a:ext cx="1031174" cy="146510"/>
          </a:xfrm>
          <a:prstGeom prst="rect">
            <a:avLst/>
          </a:prstGeom>
          <a:solidFill>
            <a:srgbClr val="0055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6200000">
            <a:off x="1006705" y="5969794"/>
            <a:ext cx="836613" cy="253999"/>
          </a:xfrm>
          <a:prstGeom prst="rect">
            <a:avLst/>
          </a:prstGeom>
          <a:solidFill>
            <a:srgbClr val="0055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1" name="Picture 5" descr="C:\Users\ESnyder\AppData\Local\Temp\SNAGHTML455fb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7947" y="5925595"/>
            <a:ext cx="965568" cy="58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7239" y="5852603"/>
            <a:ext cx="1659538" cy="62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5338926" y="5708393"/>
            <a:ext cx="1671800" cy="101254"/>
          </a:xfrm>
          <a:prstGeom prst="rect">
            <a:avLst/>
          </a:prstGeom>
          <a:solidFill>
            <a:srgbClr val="0055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3883" y="5718784"/>
            <a:ext cx="1144250" cy="7609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92298" y="5708893"/>
            <a:ext cx="563803" cy="74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 flipV="1">
            <a:off x="3814781" y="5692000"/>
            <a:ext cx="988223" cy="106959"/>
          </a:xfrm>
          <a:prstGeom prst="rect">
            <a:avLst/>
          </a:prstGeom>
          <a:solidFill>
            <a:srgbClr val="0055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16200000">
            <a:off x="7969645" y="6024008"/>
            <a:ext cx="776575" cy="166125"/>
          </a:xfrm>
          <a:prstGeom prst="rect">
            <a:avLst/>
          </a:prstGeom>
          <a:solidFill>
            <a:srgbClr val="0055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6482" y="5750758"/>
            <a:ext cx="1101293" cy="733689"/>
          </a:xfrm>
          <a:prstGeom prst="rect">
            <a:avLst/>
          </a:prstGeom>
        </p:spPr>
      </p:pic>
      <p:pic>
        <p:nvPicPr>
          <p:cNvPr id="39" name="Picture 1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6335" y="5699639"/>
            <a:ext cx="1031175" cy="54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43" y="5679317"/>
            <a:ext cx="1140788" cy="814961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0" y="0"/>
            <a:ext cx="9144001" cy="1079500"/>
          </a:xfrm>
          <a:prstGeom prst="rect">
            <a:avLst/>
          </a:prstGeom>
          <a:solidFill>
            <a:srgbClr val="5D822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122644" y="1536540"/>
            <a:ext cx="8155818" cy="3735747"/>
            <a:chOff x="3683000" y="2410131"/>
            <a:chExt cx="8155818" cy="3735747"/>
          </a:xfrm>
        </p:grpSpPr>
        <p:grpSp>
          <p:nvGrpSpPr>
            <p:cNvPr id="48" name="Group 47"/>
            <p:cNvGrpSpPr/>
            <p:nvPr/>
          </p:nvGrpSpPr>
          <p:grpSpPr>
            <a:xfrm>
              <a:off x="3683000" y="3886200"/>
              <a:ext cx="8155818" cy="2259678"/>
              <a:chOff x="3784600" y="3886200"/>
              <a:chExt cx="8155818" cy="2259678"/>
            </a:xfrm>
          </p:grpSpPr>
          <p:sp>
            <p:nvSpPr>
              <p:cNvPr id="46" name="Rectangle 45">
                <a:hlinkClick r:id="rId10"/>
              </p:cNvPr>
              <p:cNvSpPr/>
              <p:nvPr/>
            </p:nvSpPr>
            <p:spPr>
              <a:xfrm>
                <a:off x="3784600" y="3886200"/>
                <a:ext cx="4889500" cy="787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10"/>
              <p:cNvSpPr txBox="1">
                <a:spLocks noChangeArrowheads="1"/>
              </p:cNvSpPr>
              <p:nvPr/>
            </p:nvSpPr>
            <p:spPr bwMode="auto">
              <a:xfrm>
                <a:off x="4056081" y="3972689"/>
                <a:ext cx="7884337" cy="2173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4291" tIns="32146" rIns="64291" bIns="32146">
                <a:spAutoFit/>
              </a:bodyPr>
              <a:lstStyle>
                <a:lvl1pPr defTabSz="642938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642938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642938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642938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642938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6429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6429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6429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6429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3100" dirty="0" smtClean="0">
                    <a:solidFill>
                      <a:srgbClr val="0055A5"/>
                    </a:solidFill>
                    <a:latin typeface="Calibri" charset="0"/>
                    <a:ea typeface="ヒラギノ角ゴ ProN W3" charset="0"/>
                    <a:cs typeface="ヒラギノ角ゴ ProN W3" charset="0"/>
                    <a:sym typeface="Arial" charset="0"/>
                  </a:rPr>
                  <a:t>Contact Neil Rhein at </a:t>
                </a:r>
                <a:r>
                  <a:rPr lang="en-US" sz="2800" dirty="0" smtClean="0">
                    <a:solidFill>
                      <a:srgbClr val="0055A5"/>
                    </a:solidFill>
                    <a:latin typeface="Calibri" charset="0"/>
                    <a:ea typeface="ヒラギノ角ゴ ProN W3" charset="0"/>
                    <a:cs typeface="ヒラギノ角ゴ ProN W3" charset="0"/>
                    <a:sym typeface="Arial" charset="0"/>
                  </a:rPr>
                  <a:t>508-320-8621 or </a:t>
                </a:r>
                <a:r>
                  <a:rPr lang="en-US" sz="2800" dirty="0" smtClean="0">
                    <a:solidFill>
                      <a:srgbClr val="0055A5"/>
                    </a:solidFill>
                    <a:latin typeface="Calibri" charset="0"/>
                    <a:ea typeface="ヒラギノ角ゴ ProN W3" charset="0"/>
                    <a:cs typeface="ヒラギノ角ゴ ProN W3" charset="0"/>
                    <a:sym typeface="Arial" charset="0"/>
                    <a:hlinkClick r:id="rId11"/>
                  </a:rPr>
                  <a:t>neil@keepmassbeautiful.org</a:t>
                </a:r>
                <a:endParaRPr lang="en-US" sz="2800" dirty="0" smtClean="0">
                  <a:solidFill>
                    <a:srgbClr val="0055A5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  <a:p>
                <a:pPr algn="ctr" eaLnBrk="1" hangingPunct="1"/>
                <a:endParaRPr lang="en-US" sz="2800" dirty="0">
                  <a:solidFill>
                    <a:srgbClr val="0055A5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  <a:p>
                <a:pPr algn="ctr" eaLnBrk="1" hangingPunct="1"/>
                <a:endParaRPr lang="en-US" sz="2800" dirty="0" smtClean="0">
                  <a:solidFill>
                    <a:srgbClr val="0055A5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  <a:p>
                <a:pPr algn="ctr" eaLnBrk="1" hangingPunct="1"/>
                <a:endParaRPr lang="en-US" sz="2200" b="1" dirty="0">
                  <a:solidFill>
                    <a:srgbClr val="000000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</p:grp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0796" y="2410131"/>
              <a:ext cx="1530287" cy="153028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Next Steps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9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/>
            <a:r>
              <a:rPr lang="en-US" dirty="0" smtClean="0"/>
              <a:t>Keep Massachusetts Beautiful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72184"/>
            <a:ext cx="8229600" cy="50292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0055A5"/>
                </a:solidFill>
              </a:rPr>
              <a:t>501(c) (3) nonprofit launched in 2014. State-level affiliate of Keep America Beautiful.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0055A5"/>
                </a:solidFill>
              </a:rPr>
              <a:t>Mission: </a:t>
            </a:r>
            <a:r>
              <a:rPr lang="en-US" dirty="0" smtClean="0">
                <a:solidFill>
                  <a:srgbClr val="0055A5"/>
                </a:solidFill>
              </a:rPr>
              <a:t>Taking action to make Massachusetts a cleaner, greener place to live, work, and play.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0055A5"/>
                </a:solidFill>
              </a:rPr>
              <a:t>Three core impact areas:</a:t>
            </a:r>
            <a:endParaRPr lang="en-US" dirty="0">
              <a:solidFill>
                <a:srgbClr val="0055A5"/>
              </a:solidFill>
            </a:endParaRPr>
          </a:p>
          <a:p>
            <a:pPr lvl="1"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rgbClr val="0055A5"/>
                </a:solidFill>
              </a:rPr>
              <a:t>Litter </a:t>
            </a:r>
            <a:r>
              <a:rPr lang="en-US" b="1" dirty="0">
                <a:solidFill>
                  <a:srgbClr val="0055A5"/>
                </a:solidFill>
              </a:rPr>
              <a:t>prevention and cleanup: </a:t>
            </a:r>
            <a:r>
              <a:rPr lang="en-US" dirty="0">
                <a:solidFill>
                  <a:srgbClr val="0055A5"/>
                </a:solidFill>
              </a:rPr>
              <a:t>Understand who and what is causing litter and </a:t>
            </a:r>
            <a:r>
              <a:rPr lang="en-US" dirty="0" smtClean="0">
                <a:solidFill>
                  <a:srgbClr val="0055A5"/>
                </a:solidFill>
              </a:rPr>
              <a:t>empower volunteer, government, and business </a:t>
            </a:r>
            <a:r>
              <a:rPr lang="en-US" dirty="0">
                <a:solidFill>
                  <a:srgbClr val="0055A5"/>
                </a:solidFill>
              </a:rPr>
              <a:t>resources to clean it up</a:t>
            </a:r>
            <a:r>
              <a:rPr lang="en-US" dirty="0" smtClean="0">
                <a:solidFill>
                  <a:srgbClr val="0055A5"/>
                </a:solidFill>
              </a:rPr>
              <a:t>.</a:t>
            </a:r>
          </a:p>
          <a:p>
            <a:pPr lvl="1"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rgbClr val="0055A5"/>
                </a:solidFill>
              </a:rPr>
              <a:t>Recycling </a:t>
            </a:r>
            <a:r>
              <a:rPr lang="en-US" b="1" dirty="0">
                <a:solidFill>
                  <a:srgbClr val="0055A5"/>
                </a:solidFill>
              </a:rPr>
              <a:t>and Waste Reduction: </a:t>
            </a:r>
            <a:r>
              <a:rPr lang="en-US" dirty="0">
                <a:solidFill>
                  <a:srgbClr val="0055A5"/>
                </a:solidFill>
              </a:rPr>
              <a:t>Effective recycling programs reduce the volume of trash that ends up in landfills, </a:t>
            </a:r>
            <a:r>
              <a:rPr lang="en-US" dirty="0" smtClean="0">
                <a:solidFill>
                  <a:srgbClr val="0055A5"/>
                </a:solidFill>
              </a:rPr>
              <a:t>incinerators, waterways</a:t>
            </a:r>
            <a:r>
              <a:rPr lang="en-US" dirty="0">
                <a:solidFill>
                  <a:srgbClr val="0055A5"/>
                </a:solidFill>
              </a:rPr>
              <a:t>, and as litter</a:t>
            </a:r>
            <a:r>
              <a:rPr lang="en-US" dirty="0" smtClean="0">
                <a:solidFill>
                  <a:srgbClr val="0055A5"/>
                </a:solidFill>
              </a:rPr>
              <a:t>.</a:t>
            </a:r>
          </a:p>
          <a:p>
            <a:pPr lvl="1"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rgbClr val="0055A5"/>
                </a:solidFill>
              </a:rPr>
              <a:t>Beautification </a:t>
            </a:r>
            <a:r>
              <a:rPr lang="en-US" b="1" dirty="0">
                <a:solidFill>
                  <a:srgbClr val="0055A5"/>
                </a:solidFill>
              </a:rPr>
              <a:t>and community greening: </a:t>
            </a:r>
            <a:r>
              <a:rPr lang="en-US" dirty="0" smtClean="0">
                <a:solidFill>
                  <a:srgbClr val="0055A5"/>
                </a:solidFill>
              </a:rPr>
              <a:t>Beautifying public </a:t>
            </a:r>
            <a:r>
              <a:rPr lang="en-US" dirty="0">
                <a:solidFill>
                  <a:srgbClr val="0055A5"/>
                </a:solidFill>
              </a:rPr>
              <a:t>spaces </a:t>
            </a:r>
            <a:r>
              <a:rPr lang="en-US" dirty="0" smtClean="0">
                <a:solidFill>
                  <a:srgbClr val="0055A5"/>
                </a:solidFill>
              </a:rPr>
              <a:t>builds </a:t>
            </a:r>
            <a:r>
              <a:rPr lang="en-US" dirty="0">
                <a:solidFill>
                  <a:srgbClr val="0055A5"/>
                </a:solidFill>
              </a:rPr>
              <a:t>community pride and spurs local economic activity.</a:t>
            </a:r>
          </a:p>
          <a:p>
            <a:endParaRPr lang="en-US" dirty="0">
              <a:solidFill>
                <a:srgbClr val="0055A5"/>
              </a:solidFill>
            </a:endParaRPr>
          </a:p>
          <a:p>
            <a:endParaRPr lang="en-US" dirty="0">
              <a:solidFill>
                <a:srgbClr val="005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4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</a:t>
            </a:r>
            <a:r>
              <a:rPr lang="en-US" dirty="0" smtClean="0"/>
              <a:t>Great Massachusetts Cleanup</a:t>
            </a:r>
            <a:endParaRPr lang="en-US" dirty="0"/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344714" y="3537857"/>
            <a:ext cx="8454572" cy="2485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>
              <a:buClr>
                <a:srgbClr val="0055A5"/>
              </a:buClr>
              <a:defRPr/>
            </a:pPr>
            <a:r>
              <a:rPr lang="en-US" sz="1800" dirty="0" smtClean="0">
                <a:solidFill>
                  <a:srgbClr val="0055A5"/>
                </a:solidFill>
              </a:rPr>
              <a:t>Every </a:t>
            </a:r>
            <a:r>
              <a:rPr lang="en-US" sz="1800" dirty="0">
                <a:solidFill>
                  <a:srgbClr val="0055A5"/>
                </a:solidFill>
              </a:rPr>
              <a:t>spring, volunteers in communities across the state organize litter cleanups, park maintenance projects, tree planting, and other community service events as part of the Great Massachusetts Cleanup. </a:t>
            </a:r>
            <a:endParaRPr lang="en-US" sz="1800" dirty="0" smtClean="0">
              <a:solidFill>
                <a:srgbClr val="0055A5"/>
              </a:solidFill>
            </a:endParaRPr>
          </a:p>
          <a:p>
            <a:pPr marL="285750" lvl="1">
              <a:buClr>
                <a:srgbClr val="0055A5"/>
              </a:buClr>
              <a:defRPr/>
            </a:pPr>
            <a:r>
              <a:rPr lang="en-US" sz="1800" dirty="0" smtClean="0">
                <a:solidFill>
                  <a:srgbClr val="0055A5"/>
                </a:solidFill>
              </a:rPr>
              <a:t>The Great Massachusetts Cleanup is a part of the Great American Cleanup, which engages millions of volunteers across the U.S. each year.</a:t>
            </a:r>
          </a:p>
          <a:p>
            <a:pPr marL="285750" lvl="1">
              <a:buClr>
                <a:srgbClr val="0055A5"/>
              </a:buClr>
              <a:defRPr/>
            </a:pPr>
            <a:r>
              <a:rPr lang="en-US" sz="1800" dirty="0">
                <a:solidFill>
                  <a:srgbClr val="0055A5"/>
                </a:solidFill>
              </a:rPr>
              <a:t>Saturday, April </a:t>
            </a:r>
            <a:r>
              <a:rPr lang="en-US" sz="1800" dirty="0" smtClean="0">
                <a:solidFill>
                  <a:srgbClr val="0055A5"/>
                </a:solidFill>
              </a:rPr>
              <a:t>27 </a:t>
            </a:r>
            <a:r>
              <a:rPr lang="en-US" sz="1800" dirty="0">
                <a:solidFill>
                  <a:srgbClr val="0055A5"/>
                </a:solidFill>
              </a:rPr>
              <a:t>is our suggested event date, but all community cleanups during the </a:t>
            </a:r>
            <a:r>
              <a:rPr lang="en-US" sz="1800" dirty="0" smtClean="0">
                <a:solidFill>
                  <a:srgbClr val="0055A5"/>
                </a:solidFill>
              </a:rPr>
              <a:t>2019 will be included </a:t>
            </a:r>
            <a:r>
              <a:rPr lang="en-US" sz="1800" dirty="0">
                <a:solidFill>
                  <a:srgbClr val="0055A5"/>
                </a:solidFill>
              </a:rPr>
              <a:t>in our </a:t>
            </a:r>
            <a:r>
              <a:rPr lang="en-US" sz="1800" dirty="0" smtClean="0">
                <a:solidFill>
                  <a:srgbClr val="0055A5"/>
                </a:solidFill>
              </a:rPr>
              <a:t>2019 </a:t>
            </a:r>
            <a:r>
              <a:rPr lang="en-US" sz="1800" dirty="0">
                <a:solidFill>
                  <a:srgbClr val="0055A5"/>
                </a:solidFill>
              </a:rPr>
              <a:t>Impact Report.</a:t>
            </a:r>
          </a:p>
          <a:p>
            <a:pPr marL="0" lvl="1" indent="0">
              <a:buClr>
                <a:srgbClr val="0055A5"/>
              </a:buClr>
              <a:buNone/>
              <a:defRPr/>
            </a:pPr>
            <a:endParaRPr lang="en-US" sz="1800" dirty="0">
              <a:solidFill>
                <a:srgbClr val="0055A5"/>
              </a:solidFill>
            </a:endParaRPr>
          </a:p>
          <a:p>
            <a:pPr marL="283464" lvl="1">
              <a:buClr>
                <a:srgbClr val="0055A5"/>
              </a:buClr>
              <a:buFont typeface="Arial"/>
              <a:buChar char="•"/>
              <a:defRPr/>
            </a:pPr>
            <a:endParaRPr lang="en-US" sz="1800" dirty="0">
              <a:solidFill>
                <a:srgbClr val="0055A5"/>
              </a:solidFill>
            </a:endParaRPr>
          </a:p>
          <a:p>
            <a:pPr marL="283464" lvl="1">
              <a:buClr>
                <a:srgbClr val="0055A5"/>
              </a:buClr>
              <a:buFont typeface="Arial"/>
              <a:buChar char="•"/>
              <a:defRPr/>
            </a:pPr>
            <a:endParaRPr lang="en-US" sz="1800" dirty="0">
              <a:solidFill>
                <a:srgbClr val="0055A5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5724" y="1257299"/>
            <a:ext cx="2949801" cy="2212351"/>
          </a:xfrm>
          <a:prstGeom prst="flowChartAlternateProcess">
            <a:avLst/>
          </a:prstGeom>
          <a:noFill/>
          <a:ln w="1270" cmpd="sng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215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The Case For Sponsorship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000" dirty="0" smtClean="0"/>
              <a:t>Participating </a:t>
            </a:r>
            <a:r>
              <a:rPr lang="en-US" sz="2000" dirty="0"/>
              <a:t>in the Great Massachusetts </a:t>
            </a:r>
            <a:r>
              <a:rPr lang="en-US" sz="2000" dirty="0" smtClean="0"/>
              <a:t>Cleanup </a:t>
            </a:r>
            <a:r>
              <a:rPr lang="en-US" sz="2000" dirty="0"/>
              <a:t>demonstrates your company’s commitment to a clean environment and to the communities in which you </a:t>
            </a:r>
            <a:r>
              <a:rPr lang="en-US" sz="2000" dirty="0" smtClean="0"/>
              <a:t>operate.</a:t>
            </a:r>
            <a:endParaRPr lang="en-US" sz="2000" dirty="0"/>
          </a:p>
          <a:p>
            <a:r>
              <a:rPr lang="en-US" sz="2000" dirty="0" smtClean="0"/>
              <a:t>Great </a:t>
            </a:r>
            <a:r>
              <a:rPr lang="en-US" sz="2000" dirty="0"/>
              <a:t>Massachusetts </a:t>
            </a:r>
            <a:r>
              <a:rPr lang="en-US" sz="2000" dirty="0" smtClean="0"/>
              <a:t>Cleanup </a:t>
            </a:r>
            <a:r>
              <a:rPr lang="en-US" sz="2000" dirty="0"/>
              <a:t>events make a meaningful impact in Massachusetts </a:t>
            </a:r>
            <a:r>
              <a:rPr lang="en-US" sz="2000" dirty="0" smtClean="0"/>
              <a:t>communities.</a:t>
            </a:r>
            <a:endParaRPr lang="en-US" sz="2000" dirty="0"/>
          </a:p>
          <a:p>
            <a:r>
              <a:rPr lang="en-US" sz="2000" dirty="0" smtClean="0"/>
              <a:t>Your </a:t>
            </a:r>
            <a:r>
              <a:rPr lang="en-US" sz="2000" dirty="0"/>
              <a:t>support for Keep Massachusetts Beautiful </a:t>
            </a:r>
            <a:r>
              <a:rPr lang="en-US" sz="2000" dirty="0" smtClean="0"/>
              <a:t>provides </a:t>
            </a:r>
            <a:r>
              <a:rPr lang="en-US" sz="2000" dirty="0"/>
              <a:t>your company with positive media </a:t>
            </a:r>
            <a:r>
              <a:rPr lang="en-US" sz="2000" dirty="0" smtClean="0"/>
              <a:t>exposure.</a:t>
            </a:r>
          </a:p>
          <a:p>
            <a:r>
              <a:rPr lang="en-US" sz="2000" dirty="0"/>
              <a:t>A clean, litter-free landscape makes Massachusetts </a:t>
            </a:r>
            <a:r>
              <a:rPr lang="en-US" sz="2000" dirty="0" smtClean="0"/>
              <a:t>a cleaner, greener place for customers and employees.</a:t>
            </a:r>
          </a:p>
          <a:p>
            <a:r>
              <a:rPr lang="en-US" sz="2000" dirty="0" smtClean="0"/>
              <a:t>The Great Massachusetts Cleanup </a:t>
            </a:r>
            <a:r>
              <a:rPr lang="en-US" sz="2000" dirty="0"/>
              <a:t>provides your employees with an opportunity to participate in a rewarding community service </a:t>
            </a:r>
            <a:r>
              <a:rPr lang="en-US" sz="2000" dirty="0" smtClean="0"/>
              <a:t>event.</a:t>
            </a:r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482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Presenting Sponsor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521200" cy="5029200"/>
          </a:xfrm>
        </p:spPr>
        <p:txBody>
          <a:bodyPr wrap="square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endParaRPr lang="en-US" sz="1800" dirty="0" smtClean="0">
              <a:solidFill>
                <a:srgbClr val="0055A5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600" dirty="0" smtClean="0">
                <a:solidFill>
                  <a:srgbClr val="0055A5"/>
                </a:solidFill>
              </a:rPr>
              <a:t>Exclusive title sponsorship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1600" dirty="0">
              <a:solidFill>
                <a:srgbClr val="0055A5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600" dirty="0" smtClean="0">
                <a:solidFill>
                  <a:srgbClr val="0055A5"/>
                </a:solidFill>
              </a:rPr>
              <a:t>Logo </a:t>
            </a:r>
            <a:r>
              <a:rPr lang="en-US" sz="1600" dirty="0">
                <a:solidFill>
                  <a:srgbClr val="0055A5"/>
                </a:solidFill>
              </a:rPr>
              <a:t>on </a:t>
            </a:r>
            <a:r>
              <a:rPr lang="en-US" sz="1600" dirty="0" smtClean="0">
                <a:solidFill>
                  <a:srgbClr val="0055A5"/>
                </a:solidFill>
              </a:rPr>
              <a:t>front of volunteer tee shirts (minimum 1,000 shirts</a:t>
            </a:r>
            <a:r>
              <a:rPr lang="en-US" sz="1600" dirty="0" smtClean="0">
                <a:solidFill>
                  <a:srgbClr val="0055A5"/>
                </a:solidFill>
              </a:rPr>
              <a:t>)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1600" dirty="0" smtClean="0">
              <a:solidFill>
                <a:srgbClr val="0055A5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55A5"/>
                </a:solidFill>
              </a:rPr>
              <a:t>Logo and link included on Business Partner page on KMB website, plus monthly </a:t>
            </a:r>
            <a:r>
              <a:rPr lang="en-US" sz="1600" dirty="0" smtClean="0">
                <a:solidFill>
                  <a:srgbClr val="0055A5"/>
                </a:solidFill>
              </a:rPr>
              <a:t>e-newsletter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1600" dirty="0">
              <a:solidFill>
                <a:srgbClr val="0055A5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600" dirty="0" smtClean="0">
                <a:solidFill>
                  <a:srgbClr val="0055A5"/>
                </a:solidFill>
              </a:rPr>
              <a:t>Name </a:t>
            </a:r>
            <a:r>
              <a:rPr lang="en-US" sz="1600" dirty="0" smtClean="0">
                <a:solidFill>
                  <a:srgbClr val="0055A5"/>
                </a:solidFill>
              </a:rPr>
              <a:t>and logo featured in a minimum of </a:t>
            </a:r>
            <a:r>
              <a:rPr lang="en-US" sz="1600" dirty="0" smtClean="0">
                <a:solidFill>
                  <a:srgbClr val="0055A5"/>
                </a:solidFill>
              </a:rPr>
              <a:t>6 </a:t>
            </a:r>
            <a:r>
              <a:rPr lang="en-US" sz="1600" dirty="0" smtClean="0">
                <a:solidFill>
                  <a:srgbClr val="0055A5"/>
                </a:solidFill>
              </a:rPr>
              <a:t>event-related Facebook, Instagram, and Twitter </a:t>
            </a:r>
            <a:r>
              <a:rPr lang="en-US" sz="1600" dirty="0" smtClean="0">
                <a:solidFill>
                  <a:srgbClr val="0055A5"/>
                </a:solidFill>
              </a:rPr>
              <a:t>posts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1600" dirty="0" smtClean="0">
              <a:solidFill>
                <a:srgbClr val="0055A5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600" dirty="0" smtClean="0">
                <a:solidFill>
                  <a:srgbClr val="0055A5"/>
                </a:solidFill>
              </a:rPr>
              <a:t>Name </a:t>
            </a:r>
            <a:r>
              <a:rPr lang="en-US" sz="1600" dirty="0">
                <a:solidFill>
                  <a:srgbClr val="0055A5"/>
                </a:solidFill>
              </a:rPr>
              <a:t>and logo included in </a:t>
            </a:r>
            <a:r>
              <a:rPr lang="en-US" sz="1600" dirty="0" smtClean="0">
                <a:solidFill>
                  <a:srgbClr val="0055A5"/>
                </a:solidFill>
              </a:rPr>
              <a:t>all press releases </a:t>
            </a:r>
            <a:r>
              <a:rPr lang="en-US" sz="1600" dirty="0">
                <a:solidFill>
                  <a:srgbClr val="0055A5"/>
                </a:solidFill>
              </a:rPr>
              <a:t>about </a:t>
            </a:r>
            <a:r>
              <a:rPr lang="en-US" sz="1600" dirty="0" smtClean="0">
                <a:solidFill>
                  <a:srgbClr val="0055A5"/>
                </a:solidFill>
              </a:rPr>
              <a:t>the </a:t>
            </a:r>
            <a:r>
              <a:rPr lang="en-US" sz="1600" dirty="0" smtClean="0">
                <a:solidFill>
                  <a:srgbClr val="0055A5"/>
                </a:solidFill>
              </a:rPr>
              <a:t>2019 </a:t>
            </a:r>
            <a:r>
              <a:rPr lang="en-US" sz="1600" dirty="0" smtClean="0">
                <a:solidFill>
                  <a:srgbClr val="0055A5"/>
                </a:solidFill>
              </a:rPr>
              <a:t>Great Massachusetts </a:t>
            </a:r>
            <a:r>
              <a:rPr lang="en-US" sz="1600" dirty="0" smtClean="0">
                <a:solidFill>
                  <a:srgbClr val="0055A5"/>
                </a:solidFill>
              </a:rPr>
              <a:t>Cleanup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1600" dirty="0" smtClean="0">
              <a:solidFill>
                <a:srgbClr val="0055A5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55A5"/>
                </a:solidFill>
              </a:rPr>
              <a:t>Sponsorship included in all 2019 editions of Keeping Massachusetts Beautiful, our </a:t>
            </a:r>
            <a:r>
              <a:rPr lang="en-US" sz="1600" dirty="0" smtClean="0">
                <a:solidFill>
                  <a:srgbClr val="0055A5"/>
                </a:solidFill>
              </a:rPr>
              <a:t>TV </a:t>
            </a:r>
            <a:r>
              <a:rPr lang="en-US" sz="1600" dirty="0">
                <a:solidFill>
                  <a:srgbClr val="0055A5"/>
                </a:solidFill>
              </a:rPr>
              <a:t>program that is shared on community access TV stations across </a:t>
            </a:r>
            <a:r>
              <a:rPr lang="en-US" sz="1600" dirty="0" smtClean="0">
                <a:solidFill>
                  <a:srgbClr val="0055A5"/>
                </a:solidFill>
              </a:rPr>
              <a:t>Massachusetts and on YouTube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1600" dirty="0" smtClean="0">
              <a:solidFill>
                <a:srgbClr val="0055A5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600" dirty="0" smtClean="0">
                <a:solidFill>
                  <a:srgbClr val="0055A5"/>
                </a:solidFill>
              </a:rPr>
              <a:t>Free admission for 8 guests at 2019 Clean Community Awards Gala</a:t>
            </a:r>
            <a:endParaRPr lang="en-US" sz="1600" dirty="0">
              <a:solidFill>
                <a:srgbClr val="0055A5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1800" dirty="0" smtClean="0">
              <a:solidFill>
                <a:srgbClr val="0055A5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dirty="0">
              <a:solidFill>
                <a:srgbClr val="0055A5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55A5"/>
                </a:solidFill>
              </a:rPr>
              <a:t/>
            </a:r>
            <a:br>
              <a:rPr lang="en-US" sz="2400" dirty="0" smtClean="0">
                <a:solidFill>
                  <a:srgbClr val="0055A5"/>
                </a:solidFill>
              </a:rPr>
            </a:br>
            <a:endParaRPr lang="en-US" sz="2400" dirty="0" smtClean="0">
              <a:solidFill>
                <a:srgbClr val="0055A5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55A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78068"/>
            <a:ext cx="3448602" cy="358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9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Associate Sponsor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381500" cy="5029200"/>
          </a:xfrm>
        </p:spPr>
        <p:txBody>
          <a:bodyPr wrap="square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0055A5"/>
                </a:solidFill>
              </a:rPr>
              <a:t>Logo </a:t>
            </a:r>
            <a:r>
              <a:rPr lang="en-US" sz="1800" dirty="0">
                <a:solidFill>
                  <a:srgbClr val="0055A5"/>
                </a:solidFill>
              </a:rPr>
              <a:t>on </a:t>
            </a:r>
            <a:r>
              <a:rPr lang="en-US" sz="1800" i="1" dirty="0" smtClean="0">
                <a:solidFill>
                  <a:srgbClr val="0055A5"/>
                </a:solidFill>
              </a:rPr>
              <a:t>back</a:t>
            </a:r>
            <a:r>
              <a:rPr lang="en-US" sz="1800" dirty="0" smtClean="0">
                <a:solidFill>
                  <a:srgbClr val="0055A5"/>
                </a:solidFill>
              </a:rPr>
              <a:t> of volunteer tee shirts (minimum 1,000 shirts</a:t>
            </a:r>
            <a:r>
              <a:rPr lang="en-US" sz="1800" dirty="0" smtClean="0">
                <a:solidFill>
                  <a:srgbClr val="0055A5"/>
                </a:solidFill>
              </a:rPr>
              <a:t>)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1800" dirty="0" smtClean="0">
              <a:solidFill>
                <a:srgbClr val="0055A5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0055A5"/>
                </a:solidFill>
              </a:rPr>
              <a:t>Logo </a:t>
            </a:r>
            <a:r>
              <a:rPr lang="en-US" sz="1800" dirty="0">
                <a:solidFill>
                  <a:srgbClr val="0055A5"/>
                </a:solidFill>
              </a:rPr>
              <a:t>and link included on </a:t>
            </a:r>
            <a:r>
              <a:rPr lang="en-US" sz="1800" dirty="0" smtClean="0">
                <a:solidFill>
                  <a:srgbClr val="0055A5"/>
                </a:solidFill>
              </a:rPr>
              <a:t>Business Partner page </a:t>
            </a:r>
            <a:r>
              <a:rPr lang="en-US" sz="1800" dirty="0">
                <a:solidFill>
                  <a:srgbClr val="0055A5"/>
                </a:solidFill>
              </a:rPr>
              <a:t>on </a:t>
            </a:r>
            <a:r>
              <a:rPr lang="en-US" sz="1800" dirty="0" smtClean="0">
                <a:solidFill>
                  <a:srgbClr val="0055A5"/>
                </a:solidFill>
              </a:rPr>
              <a:t>KMB website, plus monthly e-newsletter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1800" dirty="0">
              <a:solidFill>
                <a:srgbClr val="0055A5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0055A5"/>
                </a:solidFill>
              </a:rPr>
              <a:t>Name </a:t>
            </a:r>
            <a:r>
              <a:rPr lang="en-US" sz="1800" dirty="0" smtClean="0">
                <a:solidFill>
                  <a:srgbClr val="0055A5"/>
                </a:solidFill>
              </a:rPr>
              <a:t>and logo mentioned </a:t>
            </a:r>
            <a:r>
              <a:rPr lang="en-US" sz="1800" dirty="0">
                <a:solidFill>
                  <a:srgbClr val="0055A5"/>
                </a:solidFill>
              </a:rPr>
              <a:t>in </a:t>
            </a:r>
            <a:r>
              <a:rPr lang="en-US" sz="1800" dirty="0" smtClean="0">
                <a:solidFill>
                  <a:srgbClr val="0055A5"/>
                </a:solidFill>
              </a:rPr>
              <a:t>a minimum of 3 event-related Facebook, Instagram, and Twitter </a:t>
            </a:r>
            <a:r>
              <a:rPr lang="en-US" sz="1800" dirty="0" smtClean="0">
                <a:solidFill>
                  <a:srgbClr val="0055A5"/>
                </a:solidFill>
              </a:rPr>
              <a:t>posts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1800" dirty="0" smtClean="0">
              <a:solidFill>
                <a:srgbClr val="0055A5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0055A5"/>
                </a:solidFill>
              </a:rPr>
              <a:t>Name </a:t>
            </a:r>
            <a:r>
              <a:rPr lang="en-US" sz="1800" dirty="0" smtClean="0">
                <a:solidFill>
                  <a:srgbClr val="0055A5"/>
                </a:solidFill>
              </a:rPr>
              <a:t>included </a:t>
            </a:r>
            <a:r>
              <a:rPr lang="en-US" sz="1800" dirty="0">
                <a:solidFill>
                  <a:srgbClr val="0055A5"/>
                </a:solidFill>
              </a:rPr>
              <a:t>in </a:t>
            </a:r>
            <a:r>
              <a:rPr lang="en-US" sz="1800" dirty="0" smtClean="0">
                <a:solidFill>
                  <a:srgbClr val="0055A5"/>
                </a:solidFill>
              </a:rPr>
              <a:t>all press releases </a:t>
            </a:r>
            <a:r>
              <a:rPr lang="en-US" sz="1800" dirty="0">
                <a:solidFill>
                  <a:srgbClr val="0055A5"/>
                </a:solidFill>
              </a:rPr>
              <a:t>about </a:t>
            </a:r>
            <a:r>
              <a:rPr lang="en-US" sz="1800" dirty="0" smtClean="0">
                <a:solidFill>
                  <a:srgbClr val="0055A5"/>
                </a:solidFill>
              </a:rPr>
              <a:t>the </a:t>
            </a:r>
            <a:r>
              <a:rPr lang="en-US" sz="1800" dirty="0" smtClean="0">
                <a:solidFill>
                  <a:srgbClr val="0055A5"/>
                </a:solidFill>
              </a:rPr>
              <a:t>2019 </a:t>
            </a:r>
            <a:r>
              <a:rPr lang="en-US" sz="1800" dirty="0" smtClean="0">
                <a:solidFill>
                  <a:srgbClr val="0055A5"/>
                </a:solidFill>
              </a:rPr>
              <a:t>Great Massachusetts </a:t>
            </a:r>
            <a:r>
              <a:rPr lang="en-US" sz="1800" dirty="0" smtClean="0">
                <a:solidFill>
                  <a:srgbClr val="0055A5"/>
                </a:solidFill>
              </a:rPr>
              <a:t>Cleanup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1800" dirty="0" smtClean="0">
              <a:solidFill>
                <a:srgbClr val="0055A5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55A5"/>
                </a:solidFill>
              </a:rPr>
              <a:t>Free </a:t>
            </a:r>
            <a:r>
              <a:rPr lang="en-US" dirty="0">
                <a:solidFill>
                  <a:srgbClr val="0055A5"/>
                </a:solidFill>
              </a:rPr>
              <a:t>admission for </a:t>
            </a:r>
            <a:r>
              <a:rPr lang="en-US" dirty="0" smtClean="0">
                <a:solidFill>
                  <a:srgbClr val="0055A5"/>
                </a:solidFill>
              </a:rPr>
              <a:t>4 </a:t>
            </a:r>
            <a:r>
              <a:rPr lang="en-US" dirty="0">
                <a:solidFill>
                  <a:srgbClr val="0055A5"/>
                </a:solidFill>
              </a:rPr>
              <a:t>guests at 2019 Clean Community Awards </a:t>
            </a:r>
            <a:r>
              <a:rPr lang="en-US" dirty="0" smtClean="0">
                <a:solidFill>
                  <a:srgbClr val="0055A5"/>
                </a:solidFill>
              </a:rPr>
              <a:t>Gala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dirty="0">
              <a:solidFill>
                <a:srgbClr val="0055A5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1800" dirty="0" smtClean="0">
              <a:solidFill>
                <a:srgbClr val="0055A5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55A5"/>
                </a:solidFill>
              </a:rPr>
              <a:t/>
            </a:r>
            <a:br>
              <a:rPr lang="en-US" sz="2400" dirty="0" smtClean="0">
                <a:solidFill>
                  <a:srgbClr val="0055A5"/>
                </a:solidFill>
              </a:rPr>
            </a:br>
            <a:endParaRPr lang="en-US" sz="2400" dirty="0" smtClean="0">
              <a:solidFill>
                <a:srgbClr val="0055A5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55A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60" y="1567148"/>
            <a:ext cx="3482340" cy="36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Impact: </a:t>
            </a:r>
            <a:r>
              <a:rPr lang="en-US" dirty="0" smtClean="0"/>
              <a:t>2018 </a:t>
            </a:r>
            <a:r>
              <a:rPr lang="en-US" dirty="0" smtClean="0"/>
              <a:t>Great Massachusetts Cleanup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745" y="1216379"/>
            <a:ext cx="4086047" cy="5287825"/>
          </a:xfrm>
        </p:spPr>
      </p:pic>
    </p:spTree>
    <p:extLst>
      <p:ext uri="{BB962C8B-B14F-4D97-AF65-F5344CB8AC3E}">
        <p14:creationId xmlns:p14="http://schemas.microsoft.com/office/powerpoint/2010/main" val="307162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Employee Engagement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1647825"/>
            <a:ext cx="2794000" cy="2009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27" y="1647825"/>
            <a:ext cx="2798064" cy="20985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65" y="1647825"/>
            <a:ext cx="2798064" cy="20097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3924300"/>
            <a:ext cx="2975863" cy="20985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27" y="3924300"/>
            <a:ext cx="2798064" cy="20985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779" y="3924300"/>
            <a:ext cx="2798064" cy="209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2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Sponsorship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Presenting Sponsor: </a:t>
            </a:r>
            <a:r>
              <a:rPr lang="en-US" sz="2800" dirty="0" smtClean="0"/>
              <a:t>$10,000</a:t>
            </a:r>
            <a:endParaRPr lang="en-US" sz="2800" dirty="0" smtClean="0"/>
          </a:p>
          <a:p>
            <a:r>
              <a:rPr lang="en-US" sz="2800" dirty="0" smtClean="0"/>
              <a:t>Associate Sponsor: </a:t>
            </a:r>
            <a:r>
              <a:rPr lang="en-US" sz="2800" dirty="0" smtClean="0"/>
              <a:t>$5,000</a:t>
            </a:r>
            <a:endParaRPr lang="en-US" sz="2800" dirty="0" smtClean="0"/>
          </a:p>
          <a:p>
            <a:r>
              <a:rPr lang="en-US" sz="2800" dirty="0" smtClean="0"/>
              <a:t>Friend of Keep Massachusetts Beautiful: </a:t>
            </a:r>
            <a:r>
              <a:rPr lang="en-US" sz="2800" dirty="0" smtClean="0"/>
              <a:t>$2,500</a:t>
            </a:r>
            <a:endParaRPr lang="en-US" sz="2800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15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61CB7EB7873245B76B1B935E80DD7D" ma:contentTypeVersion="0" ma:contentTypeDescription="Create a new document." ma:contentTypeScope="" ma:versionID="f8c99ef7ecf23d7272915ff025ec6c6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1B86AAB-FF85-4D6F-8E34-A9AB4EEBB0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796DF8-50A0-4D0B-B037-041CD23DA159}">
  <ds:schemaRefs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CA13DD5-4FBE-4E53-9A0E-E5265F9DC0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90314</TotalTime>
  <Words>529</Words>
  <Application>Microsoft Office PowerPoint</Application>
  <PresentationFormat>On-screen Show (4:3)</PresentationFormat>
  <Paragraphs>83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Office Theme</vt:lpstr>
      <vt:lpstr>PowerPoint Presentation</vt:lpstr>
      <vt:lpstr>Keep Massachusetts Beautiful Overview</vt:lpstr>
      <vt:lpstr>2019 Great Massachusetts Cleanup</vt:lpstr>
      <vt:lpstr>The Case For Sponsorship</vt:lpstr>
      <vt:lpstr>Presenting Sponsor Benefits</vt:lpstr>
      <vt:lpstr>Associate Sponsor Benefits</vt:lpstr>
      <vt:lpstr>Impact: 2018 Great Massachusetts Cleanup</vt:lpstr>
      <vt:lpstr>Employee Engagement</vt:lpstr>
      <vt:lpstr>Sponsorship Levels</vt:lpstr>
      <vt:lpstr>Next Steps</vt:lpstr>
    </vt:vector>
  </TitlesOfParts>
  <Company>Cone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Roadmap</dc:title>
  <dc:creator>Emily Nichols</dc:creator>
  <cp:lastModifiedBy>Neil Rhein</cp:lastModifiedBy>
  <cp:revision>1359</cp:revision>
  <cp:lastPrinted>2015-11-06T01:33:11Z</cp:lastPrinted>
  <dcterms:created xsi:type="dcterms:W3CDTF">2018-02-04T22:01:35Z</dcterms:created>
  <dcterms:modified xsi:type="dcterms:W3CDTF">2019-01-16T17:29:11Z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0x010100F861CB7EB7873245B76B1B935E80DD7D</vt:lpwstr>
  </property>
</Properties>
</file>